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6"/>
  </p:sldMasterIdLst>
  <p:sldIdLst>
    <p:sldId id="265" r:id="rId7"/>
    <p:sldId id="266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7D7"/>
    <a:srgbClr val="9ACC96"/>
    <a:srgbClr val="E6E6E6"/>
    <a:srgbClr val="464947"/>
    <a:srgbClr val="D9D9D9"/>
    <a:srgbClr val="DF2828"/>
    <a:srgbClr val="EA0000"/>
    <a:srgbClr val="D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5BF2E2-6F07-83F9-6084-D77B46918C11}" v="195" dt="2026-03-25T00:35:06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cott" userId="S::ascott@darwinport.com.au::07024e38-a524-43dd-a8c3-28963672bbd2" providerId="AD" clId="Web-{EE5BF2E2-6F07-83F9-6084-D77B46918C11}"/>
    <pc:docChg chg="modSld">
      <pc:chgData name="Andrew Scott" userId="S::ascott@darwinport.com.au::07024e38-a524-43dd-a8c3-28963672bbd2" providerId="AD" clId="Web-{EE5BF2E2-6F07-83F9-6084-D77B46918C11}" dt="2026-03-25T00:35:04.307" v="126"/>
      <pc:docMkLst>
        <pc:docMk/>
      </pc:docMkLst>
      <pc:sldChg chg="modSp">
        <pc:chgData name="Andrew Scott" userId="S::ascott@darwinport.com.au::07024e38-a524-43dd-a8c3-28963672bbd2" providerId="AD" clId="Web-{EE5BF2E2-6F07-83F9-6084-D77B46918C11}" dt="2026-03-25T00:35:04.307" v="126"/>
        <pc:sldMkLst>
          <pc:docMk/>
          <pc:sldMk cId="1500642682" sldId="263"/>
        </pc:sldMkLst>
        <pc:graphicFrameChg chg="mod modGraphic">
          <ac:chgData name="Andrew Scott" userId="S::ascott@darwinport.com.au::07024e38-a524-43dd-a8c3-28963672bbd2" providerId="AD" clId="Web-{EE5BF2E2-6F07-83F9-6084-D77B46918C11}" dt="2026-03-25T00:35:04.307" v="126"/>
          <ac:graphicFrameMkLst>
            <pc:docMk/>
            <pc:sldMk cId="1500642682" sldId="263"/>
            <ac:graphicFrameMk id="4" creationId="{DB0E9BBF-1C97-3DF0-2414-E91CE3C2EA12}"/>
          </ac:graphicFrameMkLst>
        </pc:graphicFrameChg>
      </pc:sldChg>
      <pc:sldChg chg="modSp">
        <pc:chgData name="Andrew Scott" userId="S::ascott@darwinport.com.au::07024e38-a524-43dd-a8c3-28963672bbd2" providerId="AD" clId="Web-{EE5BF2E2-6F07-83F9-6084-D77B46918C11}" dt="2026-03-25T00:32:48.774" v="40" actId="20577"/>
        <pc:sldMkLst>
          <pc:docMk/>
          <pc:sldMk cId="3423786889" sldId="265"/>
        </pc:sldMkLst>
        <pc:spChg chg="mod">
          <ac:chgData name="Andrew Scott" userId="S::ascott@darwinport.com.au::07024e38-a524-43dd-a8c3-28963672bbd2" providerId="AD" clId="Web-{EE5BF2E2-6F07-83F9-6084-D77B46918C11}" dt="2026-03-25T00:31:16.491" v="3" actId="20577"/>
          <ac:spMkLst>
            <pc:docMk/>
            <pc:sldMk cId="3423786889" sldId="265"/>
            <ac:spMk id="10" creationId="{2BE0464D-0936-125A-9EA9-9C1EDE274100}"/>
          </ac:spMkLst>
        </pc:spChg>
        <pc:spChg chg="mod">
          <ac:chgData name="Andrew Scott" userId="S::ascott@darwinport.com.au::07024e38-a524-43dd-a8c3-28963672bbd2" providerId="AD" clId="Web-{EE5BF2E2-6F07-83F9-6084-D77B46918C11}" dt="2026-03-25T00:31:21.366" v="8" actId="20577"/>
          <ac:spMkLst>
            <pc:docMk/>
            <pc:sldMk cId="3423786889" sldId="265"/>
            <ac:spMk id="12" creationId="{773E6309-7220-EBF0-E8FC-D66B1BE0F961}"/>
          </ac:spMkLst>
        </pc:spChg>
        <pc:spChg chg="mod">
          <ac:chgData name="Andrew Scott" userId="S::ascott@darwinport.com.au::07024e38-a524-43dd-a8c3-28963672bbd2" providerId="AD" clId="Web-{EE5BF2E2-6F07-83F9-6084-D77B46918C11}" dt="2026-03-25T00:32:48.774" v="40" actId="20577"/>
          <ac:spMkLst>
            <pc:docMk/>
            <pc:sldMk cId="3423786889" sldId="265"/>
            <ac:spMk id="14" creationId="{07B02A83-9CAE-2D2A-AA77-F14BD02C8959}"/>
          </ac:spMkLst>
        </pc:spChg>
        <pc:spChg chg="mod">
          <ac:chgData name="Andrew Scott" userId="S::ascott@darwinport.com.au::07024e38-a524-43dd-a8c3-28963672bbd2" providerId="AD" clId="Web-{EE5BF2E2-6F07-83F9-6084-D77B46918C11}" dt="2026-03-25T00:32:43.211" v="38" actId="20577"/>
          <ac:spMkLst>
            <pc:docMk/>
            <pc:sldMk cId="3423786889" sldId="265"/>
            <ac:spMk id="15" creationId="{28B61312-5A2C-2BC6-DF7F-848338AA73E3}"/>
          </ac:spMkLst>
        </pc:spChg>
      </pc:sldChg>
      <pc:sldChg chg="modSp">
        <pc:chgData name="Andrew Scott" userId="S::ascott@darwinport.com.au::07024e38-a524-43dd-a8c3-28963672bbd2" providerId="AD" clId="Web-{EE5BF2E2-6F07-83F9-6084-D77B46918C11}" dt="2026-03-25T00:34:00.447" v="80" actId="20577"/>
        <pc:sldMkLst>
          <pc:docMk/>
          <pc:sldMk cId="3590136177" sldId="266"/>
        </pc:sldMkLst>
        <pc:spChg chg="mod">
          <ac:chgData name="Andrew Scott" userId="S::ascott@darwinport.com.au::07024e38-a524-43dd-a8c3-28963672bbd2" providerId="AD" clId="Web-{EE5BF2E2-6F07-83F9-6084-D77B46918C11}" dt="2026-03-25T00:33:24.821" v="58" actId="20577"/>
          <ac:spMkLst>
            <pc:docMk/>
            <pc:sldMk cId="3590136177" sldId="266"/>
            <ac:spMk id="21" creationId="{A3E50906-8DE4-B29A-18E5-5E261A29621B}"/>
          </ac:spMkLst>
        </pc:spChg>
        <pc:spChg chg="mod">
          <ac:chgData name="Andrew Scott" userId="S::ascott@darwinport.com.au::07024e38-a524-43dd-a8c3-28963672bbd2" providerId="AD" clId="Web-{EE5BF2E2-6F07-83F9-6084-D77B46918C11}" dt="2026-03-25T00:34:00.447" v="80" actId="20577"/>
          <ac:spMkLst>
            <pc:docMk/>
            <pc:sldMk cId="3590136177" sldId="266"/>
            <ac:spMk id="22" creationId="{8D3772E2-EBCC-C8B0-99CD-62EC9F260A35}"/>
          </ac:spMkLst>
        </pc:spChg>
      </pc:sldChg>
    </pc:docChg>
  </pc:docChgLst>
  <pc:docChgLst>
    <pc:chgData name="Andrew Scott" userId="S::ascott@darwinport.com.au::07024e38-a524-43dd-a8c3-28963672bbd2" providerId="AD" clId="Web-{8A46413C-1756-36CC-0576-5D2312FA39BB}"/>
    <pc:docChg chg="modSld">
      <pc:chgData name="Andrew Scott" userId="S::ascott@darwinport.com.au::07024e38-a524-43dd-a8c3-28963672bbd2" providerId="AD" clId="Web-{8A46413C-1756-36CC-0576-5D2312FA39BB}" dt="2026-01-02T03:24:48.045" v="37"/>
      <pc:docMkLst>
        <pc:docMk/>
      </pc:docMkLst>
      <pc:sldChg chg="modSp">
        <pc:chgData name="Andrew Scott" userId="S::ascott@darwinport.com.au::07024e38-a524-43dd-a8c3-28963672bbd2" providerId="AD" clId="Web-{8A46413C-1756-36CC-0576-5D2312FA39BB}" dt="2026-01-02T03:24:48.045" v="37"/>
        <pc:sldMkLst>
          <pc:docMk/>
          <pc:sldMk cId="1500642682" sldId="263"/>
        </pc:sldMkLst>
        <pc:graphicFrameChg chg="mod modGraphic">
          <ac:chgData name="Andrew Scott" userId="S::ascott@darwinport.com.au::07024e38-a524-43dd-a8c3-28963672bbd2" providerId="AD" clId="Web-{8A46413C-1756-36CC-0576-5D2312FA39BB}" dt="2026-01-02T03:24:48.045" v="37"/>
          <ac:graphicFrameMkLst>
            <pc:docMk/>
            <pc:sldMk cId="1500642682" sldId="263"/>
            <ac:graphicFrameMk id="4" creationId="{DB0E9BBF-1C97-3DF0-2414-E91CE3C2EA12}"/>
          </ac:graphicFrameMkLst>
        </pc:graphicFrameChg>
      </pc:sldChg>
      <pc:sldChg chg="modSp">
        <pc:chgData name="Andrew Scott" userId="S::ascott@darwinport.com.au::07024e38-a524-43dd-a8c3-28963672bbd2" providerId="AD" clId="Web-{8A46413C-1756-36CC-0576-5D2312FA39BB}" dt="2026-01-02T03:20:04.177" v="5" actId="20577"/>
        <pc:sldMkLst>
          <pc:docMk/>
          <pc:sldMk cId="3423786889" sldId="265"/>
        </pc:sldMkLst>
        <pc:spChg chg="mod">
          <ac:chgData name="Andrew Scott" userId="S::ascott@darwinport.com.au::07024e38-a524-43dd-a8c3-28963672bbd2" providerId="AD" clId="Web-{8A46413C-1756-36CC-0576-5D2312FA39BB}" dt="2026-01-02T03:20:04.177" v="5" actId="20577"/>
          <ac:spMkLst>
            <pc:docMk/>
            <pc:sldMk cId="3423786889" sldId="265"/>
            <ac:spMk id="12" creationId="{773E6309-7220-EBF0-E8FC-D66B1BE0F961}"/>
          </ac:spMkLst>
        </pc:spChg>
      </pc:sldChg>
      <pc:sldChg chg="modSp">
        <pc:chgData name="Andrew Scott" userId="S::ascott@darwinport.com.au::07024e38-a524-43dd-a8c3-28963672bbd2" providerId="AD" clId="Web-{8A46413C-1756-36CC-0576-5D2312FA39BB}" dt="2026-01-02T03:24:22.199" v="32" actId="20577"/>
        <pc:sldMkLst>
          <pc:docMk/>
          <pc:sldMk cId="3590136177" sldId="266"/>
        </pc:sldMkLst>
        <pc:spChg chg="mod">
          <ac:chgData name="Andrew Scott" userId="S::ascott@darwinport.com.au::07024e38-a524-43dd-a8c3-28963672bbd2" providerId="AD" clId="Web-{8A46413C-1756-36CC-0576-5D2312FA39BB}" dt="2026-01-02T03:21:02.023" v="10" actId="20577"/>
          <ac:spMkLst>
            <pc:docMk/>
            <pc:sldMk cId="3590136177" sldId="266"/>
            <ac:spMk id="21" creationId="{A3E50906-8DE4-B29A-18E5-5E261A29621B}"/>
          </ac:spMkLst>
        </pc:spChg>
        <pc:spChg chg="mod">
          <ac:chgData name="Andrew Scott" userId="S::ascott@darwinport.com.au::07024e38-a524-43dd-a8c3-28963672bbd2" providerId="AD" clId="Web-{8A46413C-1756-36CC-0576-5D2312FA39BB}" dt="2026-01-02T03:24:22.199" v="32" actId="20577"/>
          <ac:spMkLst>
            <pc:docMk/>
            <pc:sldMk cId="3590136177" sldId="266"/>
            <ac:spMk id="22" creationId="{8D3772E2-EBCC-C8B0-99CD-62EC9F260A35}"/>
          </ac:spMkLst>
        </pc:spChg>
        <pc:spChg chg="mod">
          <ac:chgData name="Andrew Scott" userId="S::ascott@darwinport.com.au::07024e38-a524-43dd-a8c3-28963672bbd2" providerId="AD" clId="Web-{8A46413C-1756-36CC-0576-5D2312FA39BB}" dt="2026-01-02T03:23:22.541" v="27" actId="20577"/>
          <ac:spMkLst>
            <pc:docMk/>
            <pc:sldMk cId="3590136177" sldId="266"/>
            <ac:spMk id="23" creationId="{76DDB6C2-9935-D9F7-4576-E2FFB5831E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0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9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52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4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8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4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1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7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3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48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C4B80-7782-45CF-8FDF-999324DAD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" y="63876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87091D9-C1A5-4714-AF23-1590EA827BB3}"/>
              </a:ext>
            </a:extLst>
          </p:cNvPr>
          <p:cNvSpPr txBox="1">
            <a:spLocks/>
          </p:cNvSpPr>
          <p:nvPr/>
        </p:nvSpPr>
        <p:spPr>
          <a:xfrm>
            <a:off x="117486" y="633910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3BB90BE-4BB1-43D1-AE37-EE020139075D}"/>
              </a:ext>
            </a:extLst>
          </p:cNvPr>
          <p:cNvSpPr txBox="1">
            <a:spLocks/>
          </p:cNvSpPr>
          <p:nvPr/>
        </p:nvSpPr>
        <p:spPr>
          <a:xfrm>
            <a:off x="3429998" y="20077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DLNG PASSAGE INFORMATION INWARDS</a:t>
            </a:r>
          </a:p>
          <a:p>
            <a:pPr algn="r"/>
            <a:r>
              <a:rPr lang="en-US" sz="1350" b="1">
                <a:latin typeface="+mn-lt"/>
              </a:rPr>
              <a:t>PIL-PP-14</a:t>
            </a:r>
            <a:endParaRPr lang="en-US" sz="1350" b="1">
              <a:latin typeface="+mn-lt"/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60F21D-2CB0-418F-9B77-B8DA57FB8C14}"/>
              </a:ext>
            </a:extLst>
          </p:cNvPr>
          <p:cNvSpPr/>
          <p:nvPr/>
        </p:nvSpPr>
        <p:spPr>
          <a:xfrm>
            <a:off x="0" y="8902374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E367-3ACB-CBEF-AC0D-468BD23645E2}"/>
              </a:ext>
            </a:extLst>
          </p:cNvPr>
          <p:cNvSpPr txBox="1"/>
          <p:nvPr/>
        </p:nvSpPr>
        <p:spPr>
          <a:xfrm>
            <a:off x="246223" y="8090623"/>
            <a:ext cx="6443469" cy="623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68580" tIns="34290" rIns="68580" bIns="34290" rtlCol="0" anchor="t">
            <a:spAutoFit/>
          </a:bodyPr>
          <a:lstStyle/>
          <a:p>
            <a:endParaRPr lang="en-AU" sz="900" b="1"/>
          </a:p>
          <a:p>
            <a:r>
              <a:rPr lang="en-AU" sz="900" b="1"/>
              <a:t>MASTER:_________________________________                                                     SIGNATURE:___________________________</a:t>
            </a:r>
            <a:endParaRPr lang="en-AU" sz="900" b="1">
              <a:cs typeface="Calibri"/>
            </a:endParaRPr>
          </a:p>
          <a:p>
            <a:endParaRPr lang="en-AU" sz="900" b="1">
              <a:cs typeface="Calibri"/>
            </a:endParaRPr>
          </a:p>
          <a:p>
            <a:r>
              <a:rPr lang="en-AU" sz="900" b="1"/>
              <a:t>PILOT:___________________________________                                                      SIGNATURE:___________________________</a:t>
            </a:r>
            <a:endParaRPr lang="en-AU" sz="900" b="1">
              <a:cs typeface="Calibri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88CA441-5BCC-3213-4CC4-256277E94BB3}"/>
              </a:ext>
            </a:extLst>
          </p:cNvPr>
          <p:cNvSpPr txBox="1"/>
          <p:nvPr/>
        </p:nvSpPr>
        <p:spPr>
          <a:xfrm>
            <a:off x="252895" y="7884231"/>
            <a:ext cx="52907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75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PRINCIPLES OF BRIDGE RESOURCE MANAGEMENT MUST BE ADHERED TO AT ALL TIMES</a:t>
            </a:r>
            <a:endParaRPr lang="en-AU" sz="75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D95F53A-C3C6-FC0D-41F4-75F60B330423}"/>
              </a:ext>
            </a:extLst>
          </p:cNvPr>
          <p:cNvSpPr txBox="1">
            <a:spLocks/>
          </p:cNvSpPr>
          <p:nvPr/>
        </p:nvSpPr>
        <p:spPr>
          <a:xfrm>
            <a:off x="253152" y="8736377"/>
            <a:ext cx="1843512" cy="17503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7B02A83-9CAE-2D2A-AA77-F14BD02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71729" y="8733567"/>
            <a:ext cx="1529837" cy="181347"/>
          </a:xfrm>
        </p:spPr>
        <p:txBody>
          <a:bodyPr/>
          <a:lstStyle/>
          <a:p>
            <a:r>
              <a:rPr lang="en-AU" b="1">
                <a:ea typeface="Calibri"/>
                <a:cs typeface="Calibri"/>
              </a:rPr>
              <a:t>Revised March 2026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8B61312-5A2C-2BC6-DF7F-848338AA73E3}"/>
              </a:ext>
            </a:extLst>
          </p:cNvPr>
          <p:cNvSpPr txBox="1"/>
          <p:nvPr/>
        </p:nvSpPr>
        <p:spPr>
          <a:xfrm>
            <a:off x="253533" y="779162"/>
            <a:ext cx="6392365" cy="9551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>
                <a:cs typeface="Calibri"/>
              </a:rPr>
              <a:t>NAME OF VESSEL: ___________________________________                      DATE: _____________________</a:t>
            </a:r>
            <a:endParaRPr lang="en-US"/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>
                <a:cs typeface="Calibri"/>
              </a:rPr>
              <a:t>POB TIME: ____________________ GT:__________________                      DRAUGHT  F: _______________</a:t>
            </a:r>
            <a:endParaRPr lang="en-US" sz="900" b="1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>
                <a:cs typeface="Calibri"/>
              </a:rPr>
              <a:t>BERTH : ______________________  LOA:_________________                     DRAUGHT  A: _______________</a:t>
            </a:r>
            <a:endParaRPr lang="en-US" sz="900" b="1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i="1">
              <a:solidFill>
                <a:srgbClr val="FF0000"/>
              </a:solidFill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i="1">
                <a:solidFill>
                  <a:srgbClr val="FF0000"/>
                </a:solidFill>
                <a:cs typeface="Calibri"/>
              </a:rPr>
              <a:t>STARBOARD SIDE ALONGSIDE – Refer to latest NTM for Declared Depths</a:t>
            </a:r>
            <a:endParaRPr lang="en-US" sz="900" b="1" i="1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600">
              <a:cs typeface="Calibri"/>
            </a:endParaRPr>
          </a:p>
        </p:txBody>
      </p:sp>
      <p:pic>
        <p:nvPicPr>
          <p:cNvPr id="9" name="Picture 9" descr="Diagram&#10;&#10;Description automatically generated">
            <a:extLst>
              <a:ext uri="{FF2B5EF4-FFF2-40B4-BE49-F238E27FC236}">
                <a16:creationId xmlns:a16="http://schemas.microsoft.com/office/drawing/2014/main" id="{7B6358E1-D7E3-0A5A-9A74-BB64E8CF3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75" y="4519162"/>
            <a:ext cx="6431158" cy="335608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8BEBCE94-B580-5BAF-1506-6CCC07AC0D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901744"/>
            <a:ext cx="2533650" cy="257175"/>
          </a:xfrm>
          <a:prstGeom prst="rect">
            <a:avLst/>
          </a:prstGeom>
        </p:spPr>
      </p:pic>
      <p:pic>
        <p:nvPicPr>
          <p:cNvPr id="3" name="Picture 9" descr="Table&#10;&#10;Description automatically generated">
            <a:extLst>
              <a:ext uri="{FF2B5EF4-FFF2-40B4-BE49-F238E27FC236}">
                <a16:creationId xmlns:a16="http://schemas.microsoft.com/office/drawing/2014/main" id="{24FFE99C-8059-2CF8-977E-AE13BF250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101" y="1731778"/>
            <a:ext cx="6366751" cy="272972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69DEFF8-A721-1D87-F939-B200862C5C14}"/>
              </a:ext>
            </a:extLst>
          </p:cNvPr>
          <p:cNvSpPr txBox="1"/>
          <p:nvPr/>
        </p:nvSpPr>
        <p:spPr>
          <a:xfrm>
            <a:off x="1289050" y="1968500"/>
            <a:ext cx="482600" cy="1841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E0464D-0936-125A-9EA9-9C1EDE274100}"/>
              </a:ext>
            </a:extLst>
          </p:cNvPr>
          <p:cNvSpPr/>
          <p:nvPr/>
        </p:nvSpPr>
        <p:spPr>
          <a:xfrm>
            <a:off x="1269854" y="1967913"/>
            <a:ext cx="492184" cy="19134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8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3E6309-7220-EBF0-E8FC-D66B1BE0F961}"/>
              </a:ext>
            </a:extLst>
          </p:cNvPr>
          <p:cNvSpPr/>
          <p:nvPr/>
        </p:nvSpPr>
        <p:spPr>
          <a:xfrm>
            <a:off x="1776442" y="1963121"/>
            <a:ext cx="494416" cy="19613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80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378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11987F-207B-49E1-AFE8-2EEAA85F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7" y="127097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7E168352-F98A-4005-9F07-74B4BFC45CC8}"/>
              </a:ext>
            </a:extLst>
          </p:cNvPr>
          <p:cNvSpPr txBox="1">
            <a:spLocks/>
          </p:cNvSpPr>
          <p:nvPr/>
        </p:nvSpPr>
        <p:spPr>
          <a:xfrm>
            <a:off x="127097" y="662173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E2F722-BEE5-4092-9594-9E4CEC892B07}"/>
              </a:ext>
            </a:extLst>
          </p:cNvPr>
          <p:cNvSpPr txBox="1">
            <a:spLocks/>
          </p:cNvSpPr>
          <p:nvPr/>
        </p:nvSpPr>
        <p:spPr>
          <a:xfrm>
            <a:off x="4603224" y="250990"/>
            <a:ext cx="2180714" cy="2897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1350" b="1">
              <a:latin typeface="+mn-lt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A6189-550D-4FCD-8579-0A79DCDE364B}"/>
              </a:ext>
            </a:extLst>
          </p:cNvPr>
          <p:cNvSpPr/>
          <p:nvPr/>
        </p:nvSpPr>
        <p:spPr>
          <a:xfrm>
            <a:off x="0" y="8909255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A0C66BC-E10C-45EC-9FEF-DEA1DC0FC697}"/>
              </a:ext>
            </a:extLst>
          </p:cNvPr>
          <p:cNvSpPr txBox="1">
            <a:spLocks/>
          </p:cNvSpPr>
          <p:nvPr/>
        </p:nvSpPr>
        <p:spPr>
          <a:xfrm>
            <a:off x="101058" y="8738700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17D43-E017-FA58-CC75-C6CA45A5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36670" y="8741236"/>
            <a:ext cx="1554537" cy="113020"/>
          </a:xfrm>
        </p:spPr>
        <p:txBody>
          <a:bodyPr/>
          <a:lstStyle/>
          <a:p>
            <a:fld id="{BF56D139-EC84-48C7-B62B-3311C87E1006}" type="slidenum">
              <a:rPr lang="en-AU" smtClean="0"/>
              <a:t>2</a:t>
            </a:fld>
            <a:endParaRPr lang="en-US"/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DF2525D4-F64A-56CD-CB3F-2DD41AF690FD}"/>
              </a:ext>
            </a:extLst>
          </p:cNvPr>
          <p:cNvSpPr txBox="1">
            <a:spLocks/>
          </p:cNvSpPr>
          <p:nvPr/>
        </p:nvSpPr>
        <p:spPr>
          <a:xfrm>
            <a:off x="3357277" y="13915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DLNG PASSAGE INFORMATION INWARDS</a:t>
            </a:r>
          </a:p>
          <a:p>
            <a:pPr algn="r"/>
            <a:r>
              <a:rPr lang="en-US" sz="1350" b="1">
                <a:latin typeface="+mn-lt"/>
              </a:rPr>
              <a:t>PIL-PP-14</a:t>
            </a:r>
            <a:endParaRPr lang="en-US" sz="1350" b="1">
              <a:latin typeface="+mn-lt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C39E460-4A14-FC4A-C571-C8404E267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0617" y="8914374"/>
            <a:ext cx="2533650" cy="257175"/>
          </a:xfrm>
          <a:prstGeom prst="rect">
            <a:avLst/>
          </a:prstGeom>
        </p:spPr>
      </p:pic>
      <p:pic>
        <p:nvPicPr>
          <p:cNvPr id="3" name="Picture 9" descr="Map&#10;&#10;Description automatically generated">
            <a:extLst>
              <a:ext uri="{FF2B5EF4-FFF2-40B4-BE49-F238E27FC236}">
                <a16:creationId xmlns:a16="http://schemas.microsoft.com/office/drawing/2014/main" id="{D83B4DD8-6D52-615B-89A9-66050F7B20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975" y="940585"/>
            <a:ext cx="5539901" cy="766004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D3772E2-EBCC-C8B0-99CD-62EC9F260A35}"/>
              </a:ext>
            </a:extLst>
          </p:cNvPr>
          <p:cNvSpPr txBox="1"/>
          <p:nvPr/>
        </p:nvSpPr>
        <p:spPr>
          <a:xfrm>
            <a:off x="125015" y="6123533"/>
            <a:ext cx="814981" cy="255454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" b="1" u="sng">
                <a:cs typeface="Calibri"/>
              </a:rPr>
              <a:t>BERTHING LIMITS</a:t>
            </a:r>
            <a:endParaRPr lang="en-US"/>
          </a:p>
          <a:p>
            <a:r>
              <a:rPr lang="en-US" sz="800">
                <a:cs typeface="Calibri"/>
              </a:rPr>
              <a:t>Wind: 20kts (unless </a:t>
            </a:r>
            <a:r>
              <a:rPr lang="en-US" sz="800" err="1">
                <a:cs typeface="Calibri"/>
              </a:rPr>
              <a:t>SE'ly</a:t>
            </a:r>
            <a:r>
              <a:rPr lang="en-US" sz="800">
                <a:cs typeface="Calibri"/>
              </a:rPr>
              <a:t> then 25kts)</a:t>
            </a:r>
            <a:endParaRPr lang="en-US" sz="800">
              <a:ea typeface="Calibri"/>
              <a:cs typeface="Calibri"/>
            </a:endParaRPr>
          </a:p>
          <a:p>
            <a:r>
              <a:rPr lang="en-US" sz="800">
                <a:cs typeface="Calibri"/>
              </a:rPr>
              <a:t>Tide: 2kts</a:t>
            </a:r>
            <a:endParaRPr lang="en-US" sz="800">
              <a:ea typeface="Calibri"/>
              <a:cs typeface="Calibri"/>
            </a:endParaRPr>
          </a:p>
          <a:p>
            <a:endParaRPr lang="en-US" sz="800" b="1" u="sng">
              <a:cs typeface="Calibri"/>
            </a:endParaRPr>
          </a:p>
          <a:p>
            <a:r>
              <a:rPr lang="en-US" sz="800" b="1" u="sng">
                <a:cs typeface="Calibri"/>
              </a:rPr>
              <a:t>DEPTHS:</a:t>
            </a:r>
            <a:endParaRPr lang="en-US"/>
          </a:p>
          <a:p>
            <a:r>
              <a:rPr lang="en-US" sz="800">
                <a:cs typeface="Calibri"/>
              </a:rPr>
              <a:t>D.W.R: 12.5m</a:t>
            </a:r>
            <a:endParaRPr lang="en-US" sz="800">
              <a:ea typeface="Calibri"/>
              <a:cs typeface="Calibri"/>
            </a:endParaRPr>
          </a:p>
          <a:p>
            <a:r>
              <a:rPr lang="en-US" sz="800">
                <a:cs typeface="Calibri"/>
              </a:rPr>
              <a:t>Berth: 13.8m</a:t>
            </a:r>
            <a:endParaRPr lang="en-US" sz="800">
              <a:ea typeface="Calibri"/>
              <a:cs typeface="Calibri"/>
            </a:endParaRPr>
          </a:p>
          <a:p>
            <a:endParaRPr lang="en-US" sz="800">
              <a:cs typeface="Calibri"/>
            </a:endParaRPr>
          </a:p>
          <a:p>
            <a:r>
              <a:rPr lang="en-US" sz="800">
                <a:cs typeface="Calibri"/>
              </a:rPr>
              <a:t>Swing Area (min. Depth at North end of jetty): 11.9m</a:t>
            </a:r>
            <a:endParaRPr lang="en-US"/>
          </a:p>
          <a:p>
            <a:endParaRPr lang="en-US" sz="800">
              <a:cs typeface="Calibri"/>
            </a:endParaRPr>
          </a:p>
          <a:p>
            <a:r>
              <a:rPr lang="en-US" sz="800">
                <a:cs typeface="Calibri"/>
              </a:rPr>
              <a:t>Critical Depth -West of MA2 buoy</a:t>
            </a:r>
            <a:endParaRPr lang="en-US" sz="800">
              <a:ea typeface="Calibri"/>
              <a:cs typeface="Calibri"/>
            </a:endParaRPr>
          </a:p>
          <a:p>
            <a:endParaRPr lang="en-US" sz="800">
              <a:cs typeface="Calibri"/>
            </a:endParaRPr>
          </a:p>
        </p:txBody>
      </p:sp>
      <p:sp>
        <p:nvSpPr>
          <p:cNvPr id="16" name="Text Box 395">
            <a:extLst>
              <a:ext uri="{FF2B5EF4-FFF2-40B4-BE49-F238E27FC236}">
                <a16:creationId xmlns:a16="http://schemas.microsoft.com/office/drawing/2014/main" id="{9110AB74-39AF-E439-6AC8-EFEA8517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920" y="6539075"/>
            <a:ext cx="2549946" cy="120180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just"/>
            <a:r>
              <a:rPr lang="en-AU" sz="600" b="1">
                <a:effectLst/>
                <a:ea typeface="Times New Roman" panose="02020603050405020304" pitchFamily="18" charset="0"/>
                <a:cs typeface="Arial"/>
              </a:rPr>
              <a:t>PLEASE NOTE: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 THE CHARTS USED ON THIS PASSAGE PLAN ARE NOT TO SCALE.  THESE CHARTS FORM PART OF THE MASTER/PILOT EXCHANGE AND ARE FOR INFORMATION ONLY.  NAVIGATIONAL CHARTS AND/OR APPROVED ECDIS SHOULD BE REFERRED TO IN ALL CASES. 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 INDICATED COURSES ARE A GUIDELINE ONLY.  VESSEL'S ROUTE IS TO BE DISCUSSED DURING THE MASTER/PILOT EXCHANGE AND AGREED TO BY THE MASTER.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  THE SHIP'S POSITION, THE VESSEL'S CONDITION AND HARBOUR TRAFFIC ARE TO BE MONITORED THROUGHOUT THE PASSAGE BY THE BRIDGE TEAM. </a:t>
            </a:r>
          </a:p>
          <a:p>
            <a:r>
              <a:rPr lang="en-AU" sz="600" b="1">
                <a:solidFill>
                  <a:srgbClr val="FF0000"/>
                </a:solidFill>
                <a:ea typeface="Times New Roman" panose="02020603050405020304" pitchFamily="18" charset="0"/>
                <a:cs typeface="Arial"/>
              </a:rPr>
              <a:t>* THE BRIDGE TEAM MUST IMMEDIATELY MAKE THE PILOT AWARE OF ANY CONCERNS OR ANYTHING NOT UNDERSTOOD </a:t>
            </a:r>
            <a:endParaRPr lang="en-AU" sz="600" b="1">
              <a:ea typeface="Times New Roman" panose="02020603050405020304" pitchFamily="18" charset="0"/>
              <a:cs typeface="Arial"/>
            </a:endParaRPr>
          </a:p>
          <a:p>
            <a:pPr algn="just"/>
            <a:endParaRPr lang="en-AU" sz="75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76DDB6C2-9935-D9F7-4576-E2FFB5831EE3}"/>
              </a:ext>
            </a:extLst>
          </p:cNvPr>
          <p:cNvSpPr txBox="1"/>
          <p:nvPr/>
        </p:nvSpPr>
        <p:spPr>
          <a:xfrm rot="10800000" flipV="1">
            <a:off x="3277981" y="718604"/>
            <a:ext cx="3402667" cy="1577355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u="sng">
                <a:latin typeface="Calibri"/>
                <a:ea typeface="Calibri"/>
                <a:cs typeface="Calibri"/>
              </a:rPr>
              <a:t>BRIDGE TEAM:</a:t>
            </a:r>
            <a:endParaRPr lang="en-US" sz="700">
              <a:latin typeface="Calibri"/>
              <a:ea typeface="Calibri"/>
              <a:cs typeface="Calibri"/>
            </a:endParaRPr>
          </a:p>
          <a:p>
            <a:r>
              <a:rPr lang="en-US" sz="700">
                <a:latin typeface="Calibri"/>
                <a:ea typeface="Calibri"/>
                <a:cs typeface="Calibri"/>
              </a:rPr>
              <a:t>MAINTAIN LOOKOUT VISUALLY AND BY  RADAR. FOLLOW  PILOT  PASSAGE PLAN AND INFORM WHEN THERE IS AN OBSERVED DEVIATION FROM THE AGREED PLAN.</a:t>
            </a:r>
            <a:endParaRPr lang="en-US" sz="700">
              <a:ea typeface="Calibri"/>
              <a:cs typeface="Calibri"/>
            </a:endParaRPr>
          </a:p>
          <a:p>
            <a:r>
              <a:rPr lang="en-US" sz="70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*IF IN DOUBT CONSULT PILOT*</a:t>
            </a:r>
          </a:p>
          <a:p>
            <a:r>
              <a:rPr lang="en-US" sz="700">
                <a:latin typeface="Calibri"/>
                <a:ea typeface="Calibri"/>
                <a:cs typeface="Calibri"/>
              </a:rPr>
              <a:t> </a:t>
            </a:r>
            <a:r>
              <a:rPr lang="en-US" sz="700" u="sng">
                <a:latin typeface="Calibri"/>
                <a:ea typeface="Calibri"/>
                <a:cs typeface="Calibri"/>
              </a:rPr>
              <a:t>MOORING LINES ON ARRIVAL:</a:t>
            </a:r>
            <a:endParaRPr lang="en-US" sz="700">
              <a:ea typeface="Calibri"/>
              <a:cs typeface="Calibri"/>
            </a:endParaRPr>
          </a:p>
          <a:p>
            <a:r>
              <a:rPr lang="en-US" sz="700">
                <a:latin typeface="Calibri"/>
                <a:ea typeface="Calibri"/>
                <a:cs typeface="Calibri"/>
              </a:rPr>
              <a:t> ALL LINES ASHORE WITH HEAVING LINES &amp; YOYO GEAR. ONE LINE  AT A TIME. SPRINGS  FIRST, THEN BREASTS, THEN HEAD/STERN LINES.  DON’T HEAVE UP UNTIL MOORING  MEN ARE CLEAR OF MOORING DOLPHINS.</a:t>
            </a:r>
          </a:p>
          <a:p>
            <a:r>
              <a:rPr lang="en-US" sz="700">
                <a:latin typeface="Calibri"/>
                <a:ea typeface="Calibri"/>
                <a:cs typeface="Calibri"/>
              </a:rPr>
              <a:t> MOORING HOOKS: SWL 125t</a:t>
            </a:r>
          </a:p>
          <a:p>
            <a:r>
              <a:rPr lang="en-US" sz="700">
                <a:latin typeface="Calibri"/>
                <a:ea typeface="Calibri"/>
                <a:cs typeface="Calibri"/>
              </a:rPr>
              <a:t> MOORING HOOK ALARMS SET TO 40t</a:t>
            </a:r>
          </a:p>
          <a:p>
            <a:r>
              <a:rPr lang="en-US" sz="700">
                <a:latin typeface="Calibri"/>
                <a:ea typeface="Calibri"/>
                <a:cs typeface="Calibri"/>
              </a:rPr>
              <a:t> </a:t>
            </a:r>
            <a:r>
              <a:rPr lang="en-US" sz="700" u="sng">
                <a:latin typeface="Calibri"/>
                <a:ea typeface="Calibri"/>
                <a:cs typeface="Calibri"/>
              </a:rPr>
              <a:t>TUG INFORMATION:</a:t>
            </a:r>
            <a:endParaRPr lang="en-US" sz="700">
              <a:ea typeface="Calibri"/>
              <a:cs typeface="Calibri"/>
            </a:endParaRPr>
          </a:p>
          <a:p>
            <a:r>
              <a:rPr lang="en-US" sz="700">
                <a:latin typeface="Calibri"/>
                <a:ea typeface="Calibri"/>
                <a:cs typeface="Calibri"/>
              </a:rPr>
              <a:t> SVITZER STOCKTON &amp; MACQUARIE: ASD 82T</a:t>
            </a:r>
          </a:p>
          <a:p>
            <a:r>
              <a:rPr lang="en-US" sz="700">
                <a:latin typeface="Calibri"/>
                <a:ea typeface="Calibri"/>
                <a:cs typeface="Calibri"/>
              </a:rPr>
              <a:t> SVITZER PALMERSTON &amp; STOKES: ASD 83T </a:t>
            </a:r>
          </a:p>
          <a:p>
            <a:r>
              <a:rPr lang="en-US" sz="700">
                <a:latin typeface="Calibri"/>
                <a:ea typeface="Calibri"/>
                <a:cs typeface="Calibri"/>
              </a:rPr>
              <a:t> MATARANKA: ASD 70T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1FFD15-39EF-28C9-8128-8E7E6C918485}"/>
              </a:ext>
            </a:extLst>
          </p:cNvPr>
          <p:cNvSpPr/>
          <p:nvPr/>
        </p:nvSpPr>
        <p:spPr>
          <a:xfrm>
            <a:off x="2010617" y="1945696"/>
            <a:ext cx="194950" cy="68524"/>
          </a:xfrm>
          <a:prstGeom prst="rect">
            <a:avLst/>
          </a:prstGeom>
          <a:solidFill>
            <a:srgbClr val="D9D9D9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A6E442-76D7-6E83-785E-686AEB0E4945}"/>
              </a:ext>
            </a:extLst>
          </p:cNvPr>
          <p:cNvCxnSpPr/>
          <p:nvPr/>
        </p:nvCxnSpPr>
        <p:spPr>
          <a:xfrm>
            <a:off x="2006899" y="1887553"/>
            <a:ext cx="152616" cy="1688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456ED5D-7C12-34A0-BEF3-770A0F076A7B}"/>
              </a:ext>
            </a:extLst>
          </p:cNvPr>
          <p:cNvSpPr txBox="1"/>
          <p:nvPr/>
        </p:nvSpPr>
        <p:spPr>
          <a:xfrm>
            <a:off x="2460399" y="1666803"/>
            <a:ext cx="383438" cy="1846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600" b="1"/>
              <a:t>12.5m</a:t>
            </a:r>
            <a:endParaRPr lang="en-AU" sz="600" b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F96E08-AECC-4E52-5B6A-CD1A5B354C41}"/>
              </a:ext>
            </a:extLst>
          </p:cNvPr>
          <p:cNvSpPr/>
          <p:nvPr/>
        </p:nvSpPr>
        <p:spPr>
          <a:xfrm>
            <a:off x="1308848" y="6119578"/>
            <a:ext cx="264277" cy="145352"/>
          </a:xfrm>
          <a:prstGeom prst="rect">
            <a:avLst/>
          </a:prstGeom>
          <a:solidFill>
            <a:srgbClr val="D7D7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E50906-8DE4-B29A-18E5-5E261A29621B}"/>
              </a:ext>
            </a:extLst>
          </p:cNvPr>
          <p:cNvSpPr txBox="1"/>
          <p:nvPr/>
        </p:nvSpPr>
        <p:spPr>
          <a:xfrm>
            <a:off x="1111947" y="6431566"/>
            <a:ext cx="455756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" b="1">
                <a:ea typeface="Calibri"/>
                <a:cs typeface="Calibri"/>
              </a:rPr>
              <a:t>Critical Depth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507B4-D1B2-840B-EC09-697E6D71C6F0}"/>
              </a:ext>
            </a:extLst>
          </p:cNvPr>
          <p:cNvSpPr/>
          <p:nvPr/>
        </p:nvSpPr>
        <p:spPr>
          <a:xfrm>
            <a:off x="2462212" y="6365081"/>
            <a:ext cx="277491" cy="158566"/>
          </a:xfrm>
          <a:prstGeom prst="rect">
            <a:avLst/>
          </a:prstGeom>
          <a:solidFill>
            <a:srgbClr val="9ACC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BE8AC36-0965-D7E9-0C47-7D449F9276FE}"/>
              </a:ext>
            </a:extLst>
          </p:cNvPr>
          <p:cNvSpPr txBox="1"/>
          <p:nvPr/>
        </p:nvSpPr>
        <p:spPr>
          <a:xfrm>
            <a:off x="2394836" y="6336038"/>
            <a:ext cx="423118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>
                <a:cs typeface="Calibri"/>
              </a:rPr>
              <a:t>12.1m</a:t>
            </a:r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0D0FF9A-15DC-FA91-1E24-CED827BCE731}"/>
              </a:ext>
            </a:extLst>
          </p:cNvPr>
          <p:cNvCxnSpPr/>
          <p:nvPr/>
        </p:nvCxnSpPr>
        <p:spPr>
          <a:xfrm flipH="1">
            <a:off x="2102326" y="1775944"/>
            <a:ext cx="340919" cy="1744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2A76446-78AC-49E2-899C-9E3DE8C69481}"/>
              </a:ext>
            </a:extLst>
          </p:cNvPr>
          <p:cNvCxnSpPr/>
          <p:nvPr/>
        </p:nvCxnSpPr>
        <p:spPr>
          <a:xfrm flipV="1">
            <a:off x="1452204" y="6205233"/>
            <a:ext cx="55498" cy="2484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6425F59-BCAC-AA97-38F2-38E12BE45AAE}"/>
              </a:ext>
            </a:extLst>
          </p:cNvPr>
          <p:cNvCxnSpPr/>
          <p:nvPr/>
        </p:nvCxnSpPr>
        <p:spPr>
          <a:xfrm flipH="1" flipV="1">
            <a:off x="963455" y="5304213"/>
            <a:ext cx="605198" cy="1001610"/>
          </a:xfrm>
          <a:prstGeom prst="straightConnector1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13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390001-E3E3-9890-BEFF-770F1F0844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49" y="160078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9E695262-C9EB-5A70-D832-55971E250E78}"/>
              </a:ext>
            </a:extLst>
          </p:cNvPr>
          <p:cNvSpPr txBox="1">
            <a:spLocks/>
          </p:cNvSpPr>
          <p:nvPr/>
        </p:nvSpPr>
        <p:spPr>
          <a:xfrm>
            <a:off x="250901" y="693854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7E0AD278-F9D1-6265-4157-26D29FE8B7E8}"/>
              </a:ext>
            </a:extLst>
          </p:cNvPr>
          <p:cNvSpPr txBox="1">
            <a:spLocks/>
          </p:cNvSpPr>
          <p:nvPr/>
        </p:nvSpPr>
        <p:spPr>
          <a:xfrm>
            <a:off x="3306555" y="282183"/>
            <a:ext cx="3416858" cy="297505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DLNG</a:t>
            </a:r>
            <a:r>
              <a:rPr lang="en-US" sz="1350" b="1">
                <a:solidFill>
                  <a:srgbClr val="000000"/>
                </a:solidFill>
                <a:latin typeface="Calibri"/>
                <a:cs typeface="Calibri"/>
              </a:rPr>
              <a:t> PASSAGE INFORMATION INWARDS</a:t>
            </a:r>
            <a:endParaRPr lang="en-AU" sz="675">
              <a:solidFill>
                <a:srgbClr val="595959"/>
              </a:solidFill>
              <a:latin typeface="Calibri"/>
              <a:cs typeface="Times New Roman"/>
            </a:endParaRPr>
          </a:p>
          <a:p>
            <a:pPr algn="r"/>
            <a:r>
              <a:rPr lang="en-US" sz="1300" b="1">
                <a:solidFill>
                  <a:srgbClr val="000000"/>
                </a:solidFill>
                <a:latin typeface="Calibri"/>
                <a:cs typeface="Calibri"/>
              </a:rPr>
              <a:t>PIL-PP-14  </a:t>
            </a:r>
            <a:endParaRPr lang="en-AU" sz="1300" b="1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139189F-AC52-27BC-0F77-348598880B97}"/>
              </a:ext>
            </a:extLst>
          </p:cNvPr>
          <p:cNvSpPr txBox="1">
            <a:spLocks/>
          </p:cNvSpPr>
          <p:nvPr/>
        </p:nvSpPr>
        <p:spPr>
          <a:xfrm>
            <a:off x="175664" y="8722736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A6413B-72F0-F0C5-6ACD-A92861839E84}"/>
              </a:ext>
            </a:extLst>
          </p:cNvPr>
          <p:cNvSpPr/>
          <p:nvPr/>
        </p:nvSpPr>
        <p:spPr>
          <a:xfrm>
            <a:off x="0" y="8904319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0E9BBF-1C97-3DF0-2414-E91CE3C2E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903465"/>
              </p:ext>
            </p:extLst>
          </p:nvPr>
        </p:nvGraphicFramePr>
        <p:xfrm>
          <a:off x="109656" y="1879163"/>
          <a:ext cx="6620829" cy="1817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9198">
                  <a:extLst>
                    <a:ext uri="{9D8B030D-6E8A-4147-A177-3AD203B41FA5}">
                      <a16:colId xmlns:a16="http://schemas.microsoft.com/office/drawing/2014/main" val="3155697642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425069318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1964190640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4226792343"/>
                    </a:ext>
                  </a:extLst>
                </a:gridCol>
                <a:gridCol w="814388">
                  <a:extLst>
                    <a:ext uri="{9D8B030D-6E8A-4147-A177-3AD203B41FA5}">
                      <a16:colId xmlns:a16="http://schemas.microsoft.com/office/drawing/2014/main" val="2805560357"/>
                    </a:ext>
                  </a:extLst>
                </a:gridCol>
                <a:gridCol w="1983105">
                  <a:extLst>
                    <a:ext uri="{9D8B030D-6E8A-4147-A177-3AD203B41FA5}">
                      <a16:colId xmlns:a16="http://schemas.microsoft.com/office/drawing/2014/main" val="3692548129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Waypoint Name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LAT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LONG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Course x Distance to next Waypoint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Total Distance to Waypoint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Comments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927781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OPBG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19.561’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42.042’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137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2.1nm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72214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3&amp;4 Buoys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21.108’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43.518’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149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2.6nm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  2.1nm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7275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No.5 Buoy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23.344’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44.891’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1.6nm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  4.7nm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16758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IPBG (TUG 4 rendezvous)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24.616’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45.907’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1.7nm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  6.3nm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47464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No.7 Buoy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25.951’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46.975’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144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2.7nm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  8.0nm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1.1nm off </a:t>
                      </a:r>
                      <a:r>
                        <a:rPr lang="en-US" sz="800" err="1">
                          <a:effectLst/>
                        </a:rPr>
                        <a:t>Mandorah</a:t>
                      </a:r>
                      <a:r>
                        <a:rPr lang="en-US" sz="800">
                          <a:effectLst/>
                        </a:rPr>
                        <a:t> Jetty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061733"/>
                  </a:ext>
                </a:extLst>
              </a:tr>
              <a:tr h="116237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No.9 Buoy (TUG 2 &amp; 3)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28.151’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48.609’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150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1.6nm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10.7nm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0.7nm off Elliott Point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907639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MA2 Buoy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29.545’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49.432’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1.6nm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12.3nm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0.13nm off MA2 (clear of critical depth)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545971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MA4 Buoy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30.844’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50.473’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144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0.7nm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13.9nm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0.1nm – 0.15nm off MA4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414199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DLNG Berth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31.434’ S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50.913’ E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14.6nm</a:t>
                      </a:r>
                      <a:endParaRPr lang="en-US" sz="14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447703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728E03-7BE7-6458-0635-D2300743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3826" y="8579551"/>
            <a:ext cx="1543050" cy="273844"/>
          </a:xfrm>
        </p:spPr>
        <p:txBody>
          <a:bodyPr/>
          <a:lstStyle/>
          <a:p>
            <a:fld id="{BF56D139-EC84-48C7-B62B-3311C87E1006}" type="slidenum">
              <a:rPr lang="en-AU" smtClean="0"/>
              <a:t>3</a:t>
            </a:fld>
            <a:endParaRPr lang="en-US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CDBE1454-9248-0F0B-AC17-2CC39758DEA0}"/>
              </a:ext>
            </a:extLst>
          </p:cNvPr>
          <p:cNvSpPr txBox="1"/>
          <p:nvPr/>
        </p:nvSpPr>
        <p:spPr>
          <a:xfrm>
            <a:off x="121661" y="1059723"/>
            <a:ext cx="3612094" cy="704039"/>
          </a:xfrm>
          <a:prstGeom prst="rect">
            <a:avLst/>
          </a:prstGeom>
          <a:noFill/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25" b="1" u="sng">
                <a:ea typeface="+mn-lt"/>
                <a:cs typeface="+mn-lt"/>
              </a:rPr>
              <a:t>DARWIN PILOT PASSAGE PLAN</a:t>
            </a:r>
            <a:r>
              <a:rPr lang="en-US" sz="825">
                <a:ea typeface="+mn-lt"/>
                <a:cs typeface="+mn-lt"/>
              </a:rPr>
              <a:t> </a:t>
            </a:r>
            <a:endParaRPr lang="en-US" sz="825">
              <a:ea typeface="Calibri"/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  </a:t>
            </a:r>
            <a:endParaRPr lang="en-US" sz="825">
              <a:ea typeface="Calibri"/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Route:  Outer Pilot Boarding Ground to DLNG </a:t>
            </a:r>
            <a:endParaRPr lang="en-US" sz="825">
              <a:ea typeface="Calibri"/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INWARD BOUND </a:t>
            </a:r>
            <a:endParaRPr lang="en-US" sz="825">
              <a:ea typeface="Calibri"/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TOTAL DIST 14.6nm </a:t>
            </a:r>
            <a:endParaRPr lang="en-US" sz="825">
              <a:ea typeface="Calibri"/>
              <a:cs typeface="Calibri"/>
            </a:endParaRP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89858D72-D669-DCEB-292B-D83E812A5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5877" y="8889115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42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fb12912c-041b-4da0-b844-e4cb499d6509" ContentTypeId="0x010100A5916E8D9B1AD24BB8BF2D648CC28FC707" PreviousValue="tru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arwin Port Controlled Document" ma:contentTypeID="0x010100A5916E8D9B1AD24BB8BF2D648CC28FC707002D766320231A4642B26424019013E945" ma:contentTypeVersion="61" ma:contentTypeDescription="Controlled document library" ma:contentTypeScope="" ma:versionID="b9b8caae21cc1595069e068b60ac78a3">
  <xsd:schema xmlns:xsd="http://www.w3.org/2001/XMLSchema" xmlns:xs="http://www.w3.org/2001/XMLSchema" xmlns:p="http://schemas.microsoft.com/office/2006/metadata/properties" xmlns:ns2="3e9b44d3-7f9a-44f7-b2e3-7baac7d94cc9" xmlns:ns3="3fc79d0f-6667-498b-8ad3-b94084c99447" targetNamespace="http://schemas.microsoft.com/office/2006/metadata/properties" ma:root="true" ma:fieldsID="9be90060f80112985f8a264589a0d831" ns2:_="" ns3:_="">
    <xsd:import namespace="3e9b44d3-7f9a-44f7-b2e3-7baac7d94cc9"/>
    <xsd:import namespace="3fc79d0f-6667-498b-8ad3-b94084c99447"/>
    <xsd:element name="properties">
      <xsd:complexType>
        <xsd:sequence>
          <xsd:element name="documentManagement">
            <xsd:complexType>
              <xsd:all>
                <xsd:element ref="ns2:DocID" minOccurs="0"/>
                <xsd:element ref="ns2:Review_x0020_Date" minOccurs="0"/>
                <xsd:element ref="ns2:References" minOccurs="0"/>
                <xsd:element ref="ns2:Related_x0020_Documents" minOccurs="0"/>
                <xsd:element ref="ns2:PublishedDate1" minOccurs="0"/>
                <xsd:element ref="ns2:p039c1c666dc4819a0f3f0219d4cd8b9" minOccurs="0"/>
                <xsd:element ref="ns2:ned8191a3a23427cb9ca284488cb2f16" minOccurs="0"/>
                <xsd:element ref="ns2:e1298890b24c4df5a353563224e5870a" minOccurs="0"/>
                <xsd:element ref="ns2:TaxCatchAll" minOccurs="0"/>
                <xsd:element ref="ns2:h338f6066af245c89bbd69dc094f2402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b44d3-7f9a-44f7-b2e3-7baac7d94cc9" elementFormDefault="qualified">
    <xsd:import namespace="http://schemas.microsoft.com/office/2006/documentManagement/types"/>
    <xsd:import namespace="http://schemas.microsoft.com/office/infopath/2007/PartnerControls"/>
    <xsd:element name="DocID" ma:index="5" nillable="true" ma:displayName="DocID" ma:description="Document ID" ma:internalName="DocID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default="" ma:description="Review date for the controlled document" ma:format="DateOnly" ma:internalName="Review_x0020_Date">
      <xsd:simpleType>
        <xsd:restriction base="dms:DateTime"/>
      </xsd:simpleType>
    </xsd:element>
    <xsd:element name="References" ma:index="7" nillable="true" ma:displayName="References" ma:default="" ma:description="Reference links for the controlled document" ma:internalName="References">
      <xsd:simpleType>
        <xsd:restriction base="dms:Note"/>
      </xsd:simpleType>
    </xsd:element>
    <xsd:element name="Related_x0020_Documents" ma:index="8" nillable="true" ma:displayName="Related Documents" ma:description="Any related document links for the controlled document" ma:internalName="Related_x0020_Documents" ma:readOnly="false">
      <xsd:simpleType>
        <xsd:restriction base="dms:Note"/>
      </xsd:simpleType>
    </xsd:element>
    <xsd:element name="PublishedDate1" ma:index="9" nillable="true" ma:displayName="Published Date" ma:description="Month the controlled document is published" ma:internalName="PublishedDate1" ma:readOnly="false">
      <xsd:simpleType>
        <xsd:restriction base="dms:Text">
          <xsd:maxLength value="255"/>
        </xsd:restriction>
      </xsd:simpleType>
    </xsd:element>
    <xsd:element name="p039c1c666dc4819a0f3f0219d4cd8b9" ma:index="10" ma:taxonomy="true" ma:internalName="p039c1c666dc4819a0f3f0219d4cd8b9" ma:taxonomyFieldName="Document_x0020_Type" ma:displayName="Document Type" ma:default="" ma:fieldId="{9039c1c6-66dc-4819-a0f3-f0219d4cd8b9}" ma:sspId="fb12912c-041b-4da0-b844-e4cb499d6509" ma:termSetId="f9ea525a-cc9d-491c-8e4b-602ad7e98d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ed8191a3a23427cb9ca284488cb2f16" ma:index="12" ma:taxonomy="true" ma:internalName="ned8191a3a23427cb9ca284488cb2f16" ma:taxonomyFieldName="Information_x0020_Security" ma:displayName="Information Security" ma:default="" ma:fieldId="{7ed8191a-3a23-427c-b9ca-284488cb2f16}" ma:sspId="fb12912c-041b-4da0-b844-e4cb499d6509" ma:termSetId="95cae2ea-a2e8-4c6f-8d0f-42e0685863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1298890b24c4df5a353563224e5870a" ma:index="16" ma:taxonomy="true" ma:internalName="e1298890b24c4df5a353563224e5870a" ma:taxonomyFieldName="Business_x0020_Unit" ma:displayName="Business Unit" ma:default="" ma:fieldId="{e1298890-b24c-4df5-a353-563224e5870a}" ma:sspId="fb12912c-041b-4da0-b844-e4cb499d6509" ma:termSetId="2ac403c5-6223-4ad4-9666-7b8cfd81b36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19342295-73ec-489e-91f1-e4a4b2b88b95}" ma:internalName="TaxCatchAll" ma:showField="CatchAllData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38f6066af245c89bbd69dc094f2402" ma:index="19" nillable="true" ma:taxonomy="true" ma:internalName="h338f6066af245c89bbd69dc094f2402" ma:taxonomyFieldName="Owner" ma:displayName="Owner" ma:default="" ma:fieldId="{1338f606-6af2-45c8-9bbd-69dc094f2402}" ma:sspId="fb12912c-041b-4da0-b844-e4cb499d6509" ma:termSetId="31bbf219-d18c-4ed1-a68e-b2d62ba6c2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hidden="true" ma:list="{19342295-73ec-489e-91f1-e4a4b2b88b95}" ma:internalName="TaxCatchAllLabel" ma:readOnly="true" ma:showField="CatchAllDataLabel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9d0f-6667-498b-8ad3-b94084c99447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ID xmlns="3e9b44d3-7f9a-44f7-b2e3-7baac7d94cc9">PIL-PP-14</DocID>
    <Review_x0020_Date xmlns="3e9b44d3-7f9a-44f7-b2e3-7baac7d94cc9">2027-12-31T14:30:00+00:00</Review_x0020_Date>
    <p039c1c666dc4819a0f3f0219d4cd8b9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Passage Plan</TermName>
          <TermId xmlns="http://schemas.microsoft.com/office/infopath/2007/PartnerControls">d685b382-cf5c-4edc-8705-c452268116b8</TermId>
        </TermInfo>
      </Terms>
    </p039c1c666dc4819a0f3f0219d4cd8b9>
    <ned8191a3a23427cb9ca284488cb2f16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</TermName>
          <TermId xmlns="http://schemas.microsoft.com/office/infopath/2007/PartnerControls">a340c831-803c-4431-9722-cfe24c5dec72</TermId>
        </TermInfo>
      </Terms>
    </ned8191a3a23427cb9ca284488cb2f16>
    <TaxCatchAll xmlns="3e9b44d3-7f9a-44f7-b2e3-7baac7d94cc9">
      <Value>24</Value>
      <Value>59</Value>
      <Value>38</Value>
      <Value>3</Value>
    </TaxCatchAll>
    <References xmlns="3e9b44d3-7f9a-44f7-b2e3-7baac7d94cc9" xsi:nil="true"/>
    <Related_x0020_Documents xmlns="3e9b44d3-7f9a-44f7-b2e3-7baac7d94cc9" xsi:nil="true"/>
    <PublishedDate1 xmlns="3e9b44d3-7f9a-44f7-b2e3-7baac7d94cc9">January 2026</PublishedDate1>
    <e1298890b24c4df5a353563224e5870a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Pilotage</TermName>
          <TermId xmlns="http://schemas.microsoft.com/office/infopath/2007/PartnerControls">4a463847-a780-4cab-a813-08f9353d1855</TermId>
        </TermInfo>
      </Terms>
    </e1298890b24c4df5a353563224e5870a>
    <h338f6066af245c89bbd69dc094f2402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 Manager, Operations</TermName>
          <TermId xmlns="http://schemas.microsoft.com/office/infopath/2007/PartnerControls">54973f7f-23e2-440e-8af8-7c3057382365</TermId>
        </TermInfo>
      </Terms>
    </h338f6066af245c89bbd69dc094f2402>
    <_dlc_DocId xmlns="3fc79d0f-6667-498b-8ad3-b94084c99447">CONTROLLED-104805841-395</_dlc_DocId>
    <_dlc_DocIdUrl xmlns="3fc79d0f-6667-498b-8ad3-b94084c99447">
      <Url>https://darwinport.sharepoint.com/sites/controlled-documents/_layouts/15/DocIdRedir.aspx?ID=CONTROLLED-104805841-395</Url>
      <Description>CONTROLLED-104805841-395</Description>
    </_dlc_DocIdUrl>
  </documentManagement>
</p:properties>
</file>

<file path=customXml/itemProps1.xml><?xml version="1.0" encoding="utf-8"?>
<ds:datastoreItem xmlns:ds="http://schemas.openxmlformats.org/officeDocument/2006/customXml" ds:itemID="{4D799E18-2A9F-4E14-A0D1-056420254D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CC0DD9-7392-4BBA-B103-F43C0993F99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3096DB2-DC79-4769-8F13-3A0FF50C56DC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8CDEB7F5-717A-4518-A3D0-022FB5E000A3}">
  <ds:schemaRefs>
    <ds:schemaRef ds:uri="3e9b44d3-7f9a-44f7-b2e3-7baac7d94cc9"/>
    <ds:schemaRef ds:uri="3fc79d0f-6667-498b-8ad3-b94084c99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5DD880EF-CC11-4404-9D78-CDF55FBDDBEF}">
  <ds:schemaRefs>
    <ds:schemaRef ds:uri="3e9b44d3-7f9a-44f7-b2e3-7baac7d94cc9"/>
    <ds:schemaRef ds:uri="3fc79d0f-6667-498b-8ad3-b94084c994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DLNG Inwards issue 11 </dc:title>
  <dc:creator>Alyce Breed</dc:creator>
  <cp:revision>1</cp:revision>
  <dcterms:created xsi:type="dcterms:W3CDTF">2022-02-04T01:48:22Z</dcterms:created>
  <dcterms:modified xsi:type="dcterms:W3CDTF">2026-03-25T00:35:18Z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0x010100A5916E8D9B1AD24BB8BF2D648CC28FC707002D766320231A4642B26424019013E945</vt:lpwstr>
  </property>
  <property fmtid="{D5CDD505-2E9C-101B-9397-08002B2CF9AE}" pid="3" name="_dlc_DocIdItemGuid">
    <vt:lpwstr>9167d7d0-8c48-4549-bca8-2332cd269676</vt:lpwstr>
  </property>
  <property fmtid="{D5CDD505-2E9C-101B-9397-08002B2CF9AE}" pid="4" name="Business Unit">
    <vt:lpwstr>38;#Pilotage|4a463847-a780-4cab-a813-08f9353d1855</vt:lpwstr>
  </property>
  <property fmtid="{D5CDD505-2E9C-101B-9397-08002B2CF9AE}" pid="5" name="Information Security">
    <vt:lpwstr>3;#General|a340c831-803c-4431-9722-cfe24c5dec72</vt:lpwstr>
  </property>
  <property fmtid="{D5CDD505-2E9C-101B-9397-08002B2CF9AE}" pid="6" name="Owner">
    <vt:lpwstr>24;#General Manager, Operations|54973f7f-23e2-440e-8af8-7c3057382365</vt:lpwstr>
  </property>
  <property fmtid="{D5CDD505-2E9C-101B-9397-08002B2CF9AE}" pid="7" name="Document Type">
    <vt:lpwstr>59;#Passage Plan|d685b382-cf5c-4edc-8705-c452268116b8</vt:lpwstr>
  </property>
  <property fmtid="{D5CDD505-2E9C-101B-9397-08002B2CF9AE}" pid="8" name="Order">
    <vt:r8>29800</vt:r8>
  </property>
  <property fmtid="{D5CDD505-2E9C-101B-9397-08002B2CF9AE}" pid="9" name="h338f6066af245c89bbd69dc094f2402">
    <vt:lpwstr>General Manager, Operations|54973f7f-23e2-440e-8af8-7c3057382365</vt:lpwstr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DocID">
    <vt:lpwstr>PIL-TMP-13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PublishedDate1">
    <vt:lpwstr>January 2022</vt:lpwstr>
  </property>
  <property fmtid="{D5CDD505-2E9C-101B-9397-08002B2CF9AE}" pid="17" name="TriggerFlowInfo">
    <vt:lpwstr/>
  </property>
  <property fmtid="{D5CDD505-2E9C-101B-9397-08002B2CF9AE}" pid="18" name="Vessel Name">
    <vt:lpwstr/>
  </property>
  <property fmtid="{D5CDD505-2E9C-101B-9397-08002B2CF9AE}" pid="19" name="SharedWithUsers">
    <vt:lpwstr>35;#Scott Wilson</vt:lpwstr>
  </property>
  <property fmtid="{D5CDD505-2E9C-101B-9397-08002B2CF9AE}" pid="20" name="DocumentStatus">
    <vt:lpwstr>Under Review</vt:lpwstr>
  </property>
  <property fmtid="{D5CDD505-2E9C-101B-9397-08002B2CF9AE}" pid="21" name="AssignedTo">
    <vt:lpwstr>35</vt:lpwstr>
  </property>
  <property fmtid="{D5CDD505-2E9C-101B-9397-08002B2CF9AE}" pid="22" name="ApprovalComments">
    <vt:lpwstr>Review Completed by Andrew Scott on 02/01/2026 03:35 - Amendments made to include the critical depth 11.7m off MA2 buoy as per 2025 soundings.  
Tug Wyong removed from tug list.</vt:lpwstr>
  </property>
  <property fmtid="{D5CDD505-2E9C-101B-9397-08002B2CF9AE}" pid="23" name="Document_x0020_Type">
    <vt:lpwstr>59;#Passage Plan|d685b382-cf5c-4edc-8705-c452268116b8</vt:lpwstr>
  </property>
  <property fmtid="{D5CDD505-2E9C-101B-9397-08002B2CF9AE}" pid="24" name="Information_x0020_Security">
    <vt:lpwstr>3;#General|a340c831-803c-4431-9722-cfe24c5dec72</vt:lpwstr>
  </property>
  <property fmtid="{D5CDD505-2E9C-101B-9397-08002B2CF9AE}" pid="25" name="Business_x0020_Unit">
    <vt:lpwstr>38;#Pilotage|4a463847-a780-4cab-a813-08f9353d1855</vt:lpwstr>
  </property>
  <property fmtid="{D5CDD505-2E9C-101B-9397-08002B2CF9AE}" pid="26" name="FinishReview">
    <vt:lpwstr/>
  </property>
  <property fmtid="{D5CDD505-2E9C-101B-9397-08002B2CF9AE}" pid="27" name="ReviewBy">
    <vt:lpwstr>73</vt:lpwstr>
  </property>
</Properties>
</file>