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6"/>
    <p:sldMasterId id="2147483672" r:id="rId7"/>
  </p:sldMasterIdLst>
  <p:sldIdLst>
    <p:sldId id="264" r:id="rId8"/>
    <p:sldId id="265" r:id="rId9"/>
    <p:sldId id="263" r:id="rId10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5D5"/>
    <a:srgbClr val="9DCB9D"/>
    <a:srgbClr val="D8D8D8"/>
    <a:srgbClr val="D7D9D5"/>
    <a:srgbClr val="DAD6D5"/>
    <a:srgbClr val="DF2828"/>
    <a:srgbClr val="EA0000"/>
    <a:srgbClr val="D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2208" y="-2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6/11/relationships/changesInfo" Target="changesInfos/changesInfo1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Scott" userId="07024e38-a524-43dd-a8c3-28963672bbd2" providerId="ADAL" clId="{4DB3DB85-14E6-49E9-9B80-1A58B8716F07}"/>
    <pc:docChg chg="custSel modSld">
      <pc:chgData name="Andrew Scott" userId="07024e38-a524-43dd-a8c3-28963672bbd2" providerId="ADAL" clId="{4DB3DB85-14E6-49E9-9B80-1A58B8716F07}" dt="2026-03-25T01:09:12.431" v="185" actId="20577"/>
      <pc:docMkLst>
        <pc:docMk/>
      </pc:docMkLst>
      <pc:sldChg chg="delSp modSp mod">
        <pc:chgData name="Andrew Scott" userId="07024e38-a524-43dd-a8c3-28963672bbd2" providerId="ADAL" clId="{4DB3DB85-14E6-49E9-9B80-1A58B8716F07}" dt="2026-03-25T01:08:49.851" v="184" actId="20577"/>
        <pc:sldMkLst>
          <pc:docMk/>
          <pc:sldMk cId="3008799008" sldId="264"/>
        </pc:sldMkLst>
        <pc:spChg chg="del mod">
          <ac:chgData name="Andrew Scott" userId="07024e38-a524-43dd-a8c3-28963672bbd2" providerId="ADAL" clId="{4DB3DB85-14E6-49E9-9B80-1A58B8716F07}" dt="2026-03-25T00:39:27.573" v="53"/>
          <ac:spMkLst>
            <pc:docMk/>
            <pc:sldMk cId="3008799008" sldId="264"/>
            <ac:spMk id="11" creationId="{ED525005-C718-90A2-E41A-5A49F220D042}"/>
          </ac:spMkLst>
        </pc:spChg>
        <pc:spChg chg="mod">
          <ac:chgData name="Andrew Scott" userId="07024e38-a524-43dd-a8c3-28963672bbd2" providerId="ADAL" clId="{4DB3DB85-14E6-49E9-9B80-1A58B8716F07}" dt="2026-03-25T00:39:33.792" v="57" actId="20577"/>
          <ac:spMkLst>
            <pc:docMk/>
            <pc:sldMk cId="3008799008" sldId="264"/>
            <ac:spMk id="14" creationId="{07B02A83-9CAE-2D2A-AA77-F14BD02C8959}"/>
          </ac:spMkLst>
        </pc:spChg>
        <pc:spChg chg="mod">
          <ac:chgData name="Andrew Scott" userId="07024e38-a524-43dd-a8c3-28963672bbd2" providerId="ADAL" clId="{4DB3DB85-14E6-49E9-9B80-1A58B8716F07}" dt="2026-03-25T01:08:49.851" v="184" actId="20577"/>
          <ac:spMkLst>
            <pc:docMk/>
            <pc:sldMk cId="3008799008" sldId="264"/>
            <ac:spMk id="15" creationId="{28B61312-5A2C-2BC6-DF7F-848338AA73E3}"/>
          </ac:spMkLst>
        </pc:spChg>
        <pc:spChg chg="del mod">
          <ac:chgData name="Andrew Scott" userId="07024e38-a524-43dd-a8c3-28963672bbd2" providerId="ADAL" clId="{4DB3DB85-14E6-49E9-9B80-1A58B8716F07}" dt="2026-03-25T00:39:27.574" v="55"/>
          <ac:spMkLst>
            <pc:docMk/>
            <pc:sldMk cId="3008799008" sldId="264"/>
            <ac:spMk id="19" creationId="{07F63644-EE45-17DB-0C5C-3517AC7F13C2}"/>
          </ac:spMkLst>
        </pc:spChg>
      </pc:sldChg>
      <pc:sldChg chg="modSp mod">
        <pc:chgData name="Andrew Scott" userId="07024e38-a524-43dd-a8c3-28963672bbd2" providerId="ADAL" clId="{4DB3DB85-14E6-49E9-9B80-1A58B8716F07}" dt="2026-03-25T01:09:12.431" v="185" actId="20577"/>
        <pc:sldMkLst>
          <pc:docMk/>
          <pc:sldMk cId="3379501442" sldId="265"/>
        </pc:sldMkLst>
        <pc:spChg chg="mod">
          <ac:chgData name="Andrew Scott" userId="07024e38-a524-43dd-a8c3-28963672bbd2" providerId="ADAL" clId="{4DB3DB85-14E6-49E9-9B80-1A58B8716F07}" dt="2026-03-25T01:07:54.093" v="182" actId="20577"/>
          <ac:spMkLst>
            <pc:docMk/>
            <pc:sldMk cId="3379501442" sldId="265"/>
            <ac:spMk id="11" creationId="{2DD39EE0-7FC9-9F61-3418-9704DC5B215F}"/>
          </ac:spMkLst>
        </pc:spChg>
        <pc:spChg chg="mod">
          <ac:chgData name="Andrew Scott" userId="07024e38-a524-43dd-a8c3-28963672bbd2" providerId="ADAL" clId="{4DB3DB85-14E6-49E9-9B80-1A58B8716F07}" dt="2026-03-25T01:08:07.686" v="183" actId="1076"/>
          <ac:spMkLst>
            <pc:docMk/>
            <pc:sldMk cId="3379501442" sldId="265"/>
            <ac:spMk id="20" creationId="{5B073704-0F52-34F1-617E-D9A2BBDD6A3D}"/>
          </ac:spMkLst>
        </pc:spChg>
        <pc:spChg chg="mod">
          <ac:chgData name="Andrew Scott" userId="07024e38-a524-43dd-a8c3-28963672bbd2" providerId="ADAL" clId="{4DB3DB85-14E6-49E9-9B80-1A58B8716F07}" dt="2026-03-25T01:09:12.431" v="185" actId="20577"/>
          <ac:spMkLst>
            <pc:docMk/>
            <pc:sldMk cId="3379501442" sldId="265"/>
            <ac:spMk id="22" creationId="{8D3772E2-EBCC-C8B0-99CD-62EC9F260A35}"/>
          </ac:spMkLst>
        </pc:spChg>
        <pc:spChg chg="mod">
          <ac:chgData name="Andrew Scott" userId="07024e38-a524-43dd-a8c3-28963672bbd2" providerId="ADAL" clId="{4DB3DB85-14E6-49E9-9B80-1A58B8716F07}" dt="2026-03-25T00:41:50.721" v="161" actId="20577"/>
          <ac:spMkLst>
            <pc:docMk/>
            <pc:sldMk cId="3379501442" sldId="265"/>
            <ac:spMk id="23" creationId="{76DDB6C2-9935-D9F7-4576-E2FFB5831E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4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1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80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5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8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161411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550135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279656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119289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897840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134526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8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2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241552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477730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9570555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1986155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316571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84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8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744211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952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316571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8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84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8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0249200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1802473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486836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486836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661169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8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56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47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3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0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9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6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8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D9255-E329-45E4-84B4-D56F21720622}" type="datetimeFigureOut">
              <a:rPr lang="en-AU" smtClean="0"/>
              <a:t>25/03/2026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8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6D139-EC84-48C7-B62B-3311C87E10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775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35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8" indent="-228588" algn="l" defTabSz="91435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4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0C4B80-7782-45CF-8FDF-999324DAD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" y="63876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F87091D9-C1A5-4714-AF23-1590EA827BB3}"/>
              </a:ext>
            </a:extLst>
          </p:cNvPr>
          <p:cNvSpPr txBox="1">
            <a:spLocks/>
          </p:cNvSpPr>
          <p:nvPr/>
        </p:nvSpPr>
        <p:spPr>
          <a:xfrm>
            <a:off x="117486" y="633910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3BB90BE-4BB1-43D1-AE37-EE020139075D}"/>
              </a:ext>
            </a:extLst>
          </p:cNvPr>
          <p:cNvSpPr txBox="1">
            <a:spLocks/>
          </p:cNvSpPr>
          <p:nvPr/>
        </p:nvSpPr>
        <p:spPr>
          <a:xfrm>
            <a:off x="3429998" y="20077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DLNG PASSAGE INFORMATION OUTWARDS</a:t>
            </a:r>
          </a:p>
          <a:p>
            <a:pPr algn="r"/>
            <a:r>
              <a:rPr lang="en-US" sz="1350" b="1">
                <a:latin typeface="Calibri"/>
                <a:ea typeface="+mj-lt"/>
                <a:cs typeface="Calibri"/>
              </a:rPr>
              <a:t>PIL-PP-15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60F21D-2CB0-418F-9B77-B8DA57FB8C14}"/>
              </a:ext>
            </a:extLst>
          </p:cNvPr>
          <p:cNvSpPr/>
          <p:nvPr/>
        </p:nvSpPr>
        <p:spPr>
          <a:xfrm>
            <a:off x="0" y="8902374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A4E367-3ACB-CBEF-AC0D-468BD23645E2}"/>
              </a:ext>
            </a:extLst>
          </p:cNvPr>
          <p:cNvSpPr txBox="1"/>
          <p:nvPr/>
        </p:nvSpPr>
        <p:spPr>
          <a:xfrm>
            <a:off x="246223" y="8090623"/>
            <a:ext cx="6443469" cy="6232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68580" tIns="34290" rIns="68580" bIns="34290" rtlCol="0" anchor="t">
            <a:spAutoFit/>
          </a:bodyPr>
          <a:lstStyle/>
          <a:p>
            <a:endParaRPr lang="en-AU" sz="900" b="1"/>
          </a:p>
          <a:p>
            <a:r>
              <a:rPr lang="en-AU" sz="900" b="1"/>
              <a:t>MASTER:_________________________________                                                     SIGNATURE:___________________________</a:t>
            </a:r>
            <a:endParaRPr lang="en-AU" sz="900" b="1">
              <a:cs typeface="Calibri"/>
            </a:endParaRPr>
          </a:p>
          <a:p>
            <a:endParaRPr lang="en-AU" sz="900" b="1">
              <a:cs typeface="Calibri"/>
            </a:endParaRPr>
          </a:p>
          <a:p>
            <a:r>
              <a:rPr lang="en-AU" sz="900" b="1"/>
              <a:t>PILOT:___________________________________                                                      SIGNATURE:___________________________</a:t>
            </a:r>
            <a:endParaRPr lang="en-AU" sz="900" b="1">
              <a:cs typeface="Calibri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88CA441-5BCC-3213-4CC4-256277E94BB3}"/>
              </a:ext>
            </a:extLst>
          </p:cNvPr>
          <p:cNvSpPr txBox="1"/>
          <p:nvPr/>
        </p:nvSpPr>
        <p:spPr>
          <a:xfrm>
            <a:off x="252895" y="7884231"/>
            <a:ext cx="529079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75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PRINCIPLES OF BRIDGE RESOURCE MANAGEMENT MUST BE ADHERED TO AT ALL TIMES</a:t>
            </a:r>
            <a:endParaRPr lang="en-AU" sz="75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D95F53A-C3C6-FC0D-41F4-75F60B330423}"/>
              </a:ext>
            </a:extLst>
          </p:cNvPr>
          <p:cNvSpPr txBox="1">
            <a:spLocks/>
          </p:cNvSpPr>
          <p:nvPr/>
        </p:nvSpPr>
        <p:spPr>
          <a:xfrm>
            <a:off x="253152" y="8789231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7B02A83-9CAE-2D2A-AA77-F14BD02C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7082" y="8654284"/>
            <a:ext cx="1543050" cy="273844"/>
          </a:xfrm>
        </p:spPr>
        <p:txBody>
          <a:bodyPr/>
          <a:lstStyle/>
          <a:p>
            <a:r>
              <a:rPr lang="en-AU" dirty="0">
                <a:ea typeface="Calibri"/>
                <a:cs typeface="Calibri"/>
              </a:rPr>
              <a:t>Revised March 2026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8B61312-5A2C-2BC6-DF7F-848338AA73E3}"/>
              </a:ext>
            </a:extLst>
          </p:cNvPr>
          <p:cNvSpPr txBox="1"/>
          <p:nvPr/>
        </p:nvSpPr>
        <p:spPr>
          <a:xfrm>
            <a:off x="253533" y="779162"/>
            <a:ext cx="6392365" cy="9551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NAME OF VESSEL: ___________________________________                      DATE: _____________________</a:t>
            </a: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POB TIME: ____________________ GT:__________________                      DRAUGHT  F: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BERTH : ______________________  LOA:_________________                     DRAUGHT  A: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dirty="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i="1" dirty="0">
              <a:solidFill>
                <a:srgbClr val="FF0000"/>
              </a:solidFill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i="1" dirty="0">
                <a:solidFill>
                  <a:srgbClr val="FF0000"/>
                </a:solidFill>
                <a:cs typeface="Calibri"/>
              </a:rPr>
              <a:t>STARBOARD SIDE ALONGSIDE – Refer to latest NTM for Declared Depths</a:t>
            </a:r>
            <a:endParaRPr lang="en-US" sz="900" b="1" i="1" dirty="0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600" dirty="0">
              <a:cs typeface="Calibri"/>
            </a:endParaRPr>
          </a:p>
        </p:txBody>
      </p:sp>
      <p:pic>
        <p:nvPicPr>
          <p:cNvPr id="10" name="Picture 10" descr="Diagram&#10;&#10;Description automatically generated">
            <a:extLst>
              <a:ext uri="{FF2B5EF4-FFF2-40B4-BE49-F238E27FC236}">
                <a16:creationId xmlns:a16="http://schemas.microsoft.com/office/drawing/2014/main" id="{FE26AE78-8D87-35C2-47E7-2F1876596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03" y="4569652"/>
            <a:ext cx="6386512" cy="3219383"/>
          </a:xfrm>
          <a:prstGeom prst="rect">
            <a:avLst/>
          </a:prstGeom>
        </p:spPr>
      </p:pic>
      <p:pic>
        <p:nvPicPr>
          <p:cNvPr id="2" name="Picture 8">
            <a:extLst>
              <a:ext uri="{FF2B5EF4-FFF2-40B4-BE49-F238E27FC236}">
                <a16:creationId xmlns:a16="http://schemas.microsoft.com/office/drawing/2014/main" id="{43CC5E3B-6F46-1790-B4E6-C5FDD1BC8D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927004"/>
            <a:ext cx="2533650" cy="257175"/>
          </a:xfrm>
          <a:prstGeom prst="rect">
            <a:avLst/>
          </a:prstGeom>
        </p:spPr>
      </p:pic>
      <p:pic>
        <p:nvPicPr>
          <p:cNvPr id="9" name="Picture 10" descr="Table&#10;&#10;Description automatically generated">
            <a:extLst>
              <a:ext uri="{FF2B5EF4-FFF2-40B4-BE49-F238E27FC236}">
                <a16:creationId xmlns:a16="http://schemas.microsoft.com/office/drawing/2014/main" id="{0AB4A984-179D-95BF-9A90-11F728DDF6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678" y="1760385"/>
            <a:ext cx="6399176" cy="281031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CB4E586-B21A-C9BF-F75D-734E24DD6130}"/>
              </a:ext>
            </a:extLst>
          </p:cNvPr>
          <p:cNvSpPr/>
          <p:nvPr/>
        </p:nvSpPr>
        <p:spPr>
          <a:xfrm>
            <a:off x="1270512" y="2018786"/>
            <a:ext cx="444516" cy="1564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A9BBFAE-96F8-FD03-C4F1-575205782CA1}"/>
              </a:ext>
            </a:extLst>
          </p:cNvPr>
          <p:cNvSpPr/>
          <p:nvPr/>
        </p:nvSpPr>
        <p:spPr>
          <a:xfrm>
            <a:off x="1758949" y="2025650"/>
            <a:ext cx="475699" cy="1585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99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11987F-207B-49E1-AFE8-2EEAA85FF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7" y="127097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7E168352-F98A-4005-9F07-74B4BFC45CC8}"/>
              </a:ext>
            </a:extLst>
          </p:cNvPr>
          <p:cNvSpPr txBox="1">
            <a:spLocks/>
          </p:cNvSpPr>
          <p:nvPr/>
        </p:nvSpPr>
        <p:spPr>
          <a:xfrm>
            <a:off x="127097" y="662173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8E2F722-BEE5-4092-9594-9E4CEC892B07}"/>
              </a:ext>
            </a:extLst>
          </p:cNvPr>
          <p:cNvSpPr txBox="1">
            <a:spLocks/>
          </p:cNvSpPr>
          <p:nvPr/>
        </p:nvSpPr>
        <p:spPr>
          <a:xfrm>
            <a:off x="4603224" y="250990"/>
            <a:ext cx="2180714" cy="28978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1350" b="1">
              <a:latin typeface="+mn-lt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A6189-550D-4FCD-8579-0A79DCDE364B}"/>
              </a:ext>
            </a:extLst>
          </p:cNvPr>
          <p:cNvSpPr/>
          <p:nvPr/>
        </p:nvSpPr>
        <p:spPr>
          <a:xfrm>
            <a:off x="0" y="8909255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A0C66BC-E10C-45EC-9FEF-DEA1DC0FC697}"/>
              </a:ext>
            </a:extLst>
          </p:cNvPr>
          <p:cNvSpPr txBox="1">
            <a:spLocks/>
          </p:cNvSpPr>
          <p:nvPr/>
        </p:nvSpPr>
        <p:spPr>
          <a:xfrm>
            <a:off x="101058" y="8738700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17D43-E017-FA58-CC75-C6CA45A5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36670" y="8741236"/>
            <a:ext cx="1554537" cy="113020"/>
          </a:xfrm>
        </p:spPr>
        <p:txBody>
          <a:bodyPr/>
          <a:lstStyle/>
          <a:p>
            <a:fld id="{BF56D139-EC84-48C7-B62B-3311C87E1006}" type="slidenum">
              <a:rPr lang="en-AU" smtClean="0"/>
              <a:t>2</a:t>
            </a:fld>
            <a:endParaRPr lang="en-US"/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DF2525D4-F64A-56CD-CB3F-2DD41AF690FD}"/>
              </a:ext>
            </a:extLst>
          </p:cNvPr>
          <p:cNvSpPr txBox="1">
            <a:spLocks/>
          </p:cNvSpPr>
          <p:nvPr/>
        </p:nvSpPr>
        <p:spPr>
          <a:xfrm>
            <a:off x="3332018" y="16441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DLNG PASSAGE INFORMATION OUTWARDS</a:t>
            </a:r>
            <a:endParaRPr lang="en-US">
              <a:latin typeface="Calibri Light" panose="020F0302020204030204"/>
              <a:cs typeface="Calibri Light" panose="020F0302020204030204"/>
            </a:endParaRPr>
          </a:p>
          <a:p>
            <a:pPr algn="r"/>
            <a:r>
              <a:rPr lang="en-US" sz="1350" b="1">
                <a:latin typeface="Calibri"/>
                <a:cs typeface="Calibri"/>
              </a:rPr>
              <a:t>PIL-PP-15</a:t>
            </a:r>
            <a:endParaRPr lang="en-US" sz="1350">
              <a:ea typeface="+mj-lt"/>
              <a:cs typeface="+mj-lt"/>
            </a:endParaRPr>
          </a:p>
          <a:p>
            <a:pPr algn="r"/>
            <a:endParaRPr lang="en-US" sz="1350" b="1">
              <a:latin typeface="Calibri"/>
              <a:cs typeface="Calibri"/>
            </a:endParaRPr>
          </a:p>
        </p:txBody>
      </p:sp>
      <p:pic>
        <p:nvPicPr>
          <p:cNvPr id="2" name="Picture 2" descr="Map&#10;&#10;Description automatically generated">
            <a:extLst>
              <a:ext uri="{FF2B5EF4-FFF2-40B4-BE49-F238E27FC236}">
                <a16:creationId xmlns:a16="http://schemas.microsoft.com/office/drawing/2014/main" id="{5A9C79A2-F2CD-A40E-25B5-22757BF667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05" y="756927"/>
            <a:ext cx="5868589" cy="7791832"/>
          </a:xfrm>
          <a:prstGeom prst="rect">
            <a:avLst/>
          </a:prstGeom>
        </p:spPr>
      </p:pic>
      <p:sp>
        <p:nvSpPr>
          <p:cNvPr id="16" name="Text Box 395">
            <a:extLst>
              <a:ext uri="{FF2B5EF4-FFF2-40B4-BE49-F238E27FC236}">
                <a16:creationId xmlns:a16="http://schemas.microsoft.com/office/drawing/2014/main" id="{9110AB74-39AF-E439-6AC8-EFEA8517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2653" y="6195186"/>
            <a:ext cx="2849882" cy="11207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just"/>
            <a:r>
              <a:rPr lang="en-AU" sz="600" b="1">
                <a:effectLst/>
                <a:ea typeface="Times New Roman" panose="02020603050405020304" pitchFamily="18" charset="0"/>
                <a:cs typeface="Arial"/>
              </a:rPr>
              <a:t>PLEASE NOTE: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 THE CHARTS USED ON THIS PASSAGE PLAN ARE NOT TO SCALE.  THESE CHARTS FORM PART OF THE MASTER/PILOT EXCHANGE AND ARE FOR INFORMATION ONLY.  NAVIGATIONAL CHARTS AND/OR APPROVED ECDIS SHOULD BE REFERRED TO IN ALL CASES. 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 INDICATED COURSES ARE A GUIDELINE ONLY.  VESSEL'S ROUTE IS TO BE DISCUSSED DURING THE MASTER/PILOT EXCHANGE AND AGREED TO BY THE MASTER.</a:t>
            </a:r>
          </a:p>
          <a:p>
            <a:r>
              <a:rPr lang="en-AU" sz="600">
                <a:ea typeface="Times New Roman" panose="02020603050405020304" pitchFamily="18" charset="0"/>
                <a:cs typeface="Arial"/>
              </a:rPr>
              <a:t>*  THE SHIP'S POSITION, THE VESSEL'S CONDITION AND HARBOUR TRAFFIC ARE TO BE MONITORED THROUGHOUT THE PASSAGE BY THE BRIDGE TEAM. </a:t>
            </a:r>
          </a:p>
          <a:p>
            <a:r>
              <a:rPr lang="en-AU" sz="600" b="1">
                <a:solidFill>
                  <a:srgbClr val="FF0000"/>
                </a:solidFill>
                <a:ea typeface="Times New Roman" panose="02020603050405020304" pitchFamily="18" charset="0"/>
                <a:cs typeface="Arial"/>
              </a:rPr>
              <a:t>* THE BRIDGE TEAM MUST IMMEDIATELY MAKE THE PILOT AWARE OF ANY CONCERNS OR ANYTHING NOT UNDERSTOOD </a:t>
            </a:r>
            <a:endParaRPr lang="en-AU" sz="600" b="1">
              <a:ea typeface="Times New Roman" panose="02020603050405020304" pitchFamily="18" charset="0"/>
              <a:cs typeface="Arial"/>
            </a:endParaRPr>
          </a:p>
          <a:p>
            <a:pPr algn="just"/>
            <a:endParaRPr lang="en-AU" sz="75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76DDB6C2-9935-D9F7-4576-E2FFB5831EE3}"/>
              </a:ext>
            </a:extLst>
          </p:cNvPr>
          <p:cNvSpPr txBox="1"/>
          <p:nvPr/>
        </p:nvSpPr>
        <p:spPr>
          <a:xfrm rot="10800000" flipV="1">
            <a:off x="3277981" y="610883"/>
            <a:ext cx="3402667" cy="1792798"/>
          </a:xfrm>
          <a:prstGeom prst="rect">
            <a:avLst/>
          </a:prstGeom>
          <a:solidFill>
            <a:srgbClr val="FFC00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u="sng" dirty="0">
                <a:latin typeface="Calibri"/>
                <a:ea typeface="Calibri"/>
                <a:cs typeface="Calibri"/>
              </a:rPr>
              <a:t>BRIDGE TEAM:</a:t>
            </a:r>
            <a:endParaRPr lang="en-US" sz="700" dirty="0">
              <a:latin typeface="Calibri"/>
              <a:ea typeface="Calibri"/>
              <a:cs typeface="Calibri"/>
            </a:endParaRP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MAINTAIN LOOKOUT VISUALLY AND BY  RADAR. FOLLOW  PILOT  PASSAGE PLAN AND INFORM WHEN THERE IS AN OBSERVED DEVIATION FROM THE AGREED PLAN.</a:t>
            </a:r>
            <a:endParaRPr lang="en-US" sz="700" dirty="0">
              <a:ea typeface="Calibri"/>
              <a:cs typeface="Calibri"/>
            </a:endParaRPr>
          </a:p>
          <a:p>
            <a:r>
              <a:rPr lang="en-US" sz="7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*IF IN DOUBT CONSULT PILOT*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 </a:t>
            </a:r>
            <a:r>
              <a:rPr lang="en-US" sz="700" u="sng" dirty="0">
                <a:latin typeface="Calibri"/>
                <a:ea typeface="Calibri"/>
                <a:cs typeface="Calibri"/>
              </a:rPr>
              <a:t>MOORING LINES FOR DEPARTURE:</a:t>
            </a:r>
            <a:r>
              <a:rPr lang="en-US" sz="700" dirty="0">
                <a:latin typeface="Calibri"/>
                <a:ea typeface="Calibri"/>
                <a:cs typeface="Calibri"/>
              </a:rPr>
              <a:t>   </a:t>
            </a:r>
            <a:endParaRPr lang="en-US" sz="700" dirty="0">
              <a:ea typeface="Calibri"/>
              <a:cs typeface="Calibri"/>
            </a:endParaRP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LET GO AND RECOVER ALL LINES IN ORDER. 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ONLY SLACK AND LET GO LINES WHEN TOLD TO DO SO BY THE PILOT.  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HEAD AND STERN LINES FIRST, THEN BREASTS, THEN SPRINGS LAST.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  MOORING HOOKS: SWL 125t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 MOORING HOOK ALARMS SET TO 40t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 </a:t>
            </a:r>
            <a:r>
              <a:rPr lang="en-US" sz="700" u="sng" dirty="0">
                <a:latin typeface="Calibri"/>
                <a:ea typeface="Calibri"/>
                <a:cs typeface="Calibri"/>
              </a:rPr>
              <a:t>TUG INFORMATION:</a:t>
            </a:r>
            <a:endParaRPr lang="en-US" sz="700" dirty="0">
              <a:ea typeface="Calibri"/>
              <a:cs typeface="Calibri"/>
            </a:endParaRP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 SVITZER STOCKTON &amp; MACQUARIE: ASD 82T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 SVITZER PALMERSTON &amp; STOKES: ASD 83T 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 MATARANKA: ASD 70T</a:t>
            </a: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FIONA </a:t>
            </a:r>
          </a:p>
          <a:p>
            <a:endParaRPr lang="en-US" sz="700" dirty="0">
              <a:ea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3772E2-EBCC-C8B0-99CD-62EC9F260A35}"/>
              </a:ext>
            </a:extLst>
          </p:cNvPr>
          <p:cNvSpPr txBox="1"/>
          <p:nvPr/>
        </p:nvSpPr>
        <p:spPr>
          <a:xfrm>
            <a:off x="125015" y="6123533"/>
            <a:ext cx="814981" cy="1692771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" b="1" u="sng" dirty="0">
                <a:cs typeface="Calibri"/>
              </a:rPr>
              <a:t>BERTHING LIMITS</a:t>
            </a:r>
            <a:endParaRPr lang="en-US" dirty="0"/>
          </a:p>
          <a:p>
            <a:r>
              <a:rPr lang="en-US" sz="800" dirty="0">
                <a:cs typeface="Calibri"/>
              </a:rPr>
              <a:t>Wind: 20kts (unless </a:t>
            </a:r>
            <a:r>
              <a:rPr lang="en-US" sz="800" dirty="0" err="1">
                <a:cs typeface="Calibri"/>
              </a:rPr>
              <a:t>SE'ly</a:t>
            </a:r>
            <a:r>
              <a:rPr lang="en-US" sz="800" dirty="0">
                <a:cs typeface="Calibri"/>
              </a:rPr>
              <a:t> then 25kts)</a:t>
            </a:r>
          </a:p>
          <a:p>
            <a:r>
              <a:rPr lang="en-US" sz="800" dirty="0">
                <a:cs typeface="Calibri"/>
              </a:rPr>
              <a:t>Tide: 3kts</a:t>
            </a:r>
          </a:p>
          <a:p>
            <a:endParaRPr lang="en-US" sz="800" b="1" u="sng" dirty="0">
              <a:cs typeface="Calibri"/>
            </a:endParaRPr>
          </a:p>
          <a:p>
            <a:r>
              <a:rPr lang="en-US" sz="800" b="1" u="sng" dirty="0">
                <a:cs typeface="Calibri"/>
              </a:rPr>
              <a:t>DEPTHS:</a:t>
            </a:r>
            <a:endParaRPr lang="en-US" dirty="0"/>
          </a:p>
          <a:p>
            <a:r>
              <a:rPr lang="en-US" sz="800" dirty="0">
                <a:ea typeface="Calibri"/>
                <a:cs typeface="Calibri"/>
              </a:rPr>
              <a:t>As per latest NTM: Declared Depths</a:t>
            </a:r>
          </a:p>
          <a:p>
            <a:endParaRPr lang="en-US" sz="800" dirty="0">
              <a:cs typeface="Calibri"/>
            </a:endParaRPr>
          </a:p>
          <a:p>
            <a:endParaRPr lang="en-US" sz="800" dirty="0">
              <a:cs typeface="Calibri"/>
            </a:endParaRPr>
          </a:p>
        </p:txBody>
      </p:sp>
      <p:pic>
        <p:nvPicPr>
          <p:cNvPr id="3" name="Picture 9">
            <a:extLst>
              <a:ext uri="{FF2B5EF4-FFF2-40B4-BE49-F238E27FC236}">
                <a16:creationId xmlns:a16="http://schemas.microsoft.com/office/drawing/2014/main" id="{A09DCD58-03D6-1028-2FD4-429BE54DEB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1136" y="8914374"/>
            <a:ext cx="2533650" cy="25717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E200354-D50D-4FC7-B05A-46E631C5664F}"/>
              </a:ext>
            </a:extLst>
          </p:cNvPr>
          <p:cNvSpPr/>
          <p:nvPr/>
        </p:nvSpPr>
        <p:spPr>
          <a:xfrm>
            <a:off x="2056893" y="1713525"/>
            <a:ext cx="279669" cy="133755"/>
          </a:xfrm>
          <a:prstGeom prst="rect">
            <a:avLst/>
          </a:prstGeom>
          <a:solidFill>
            <a:srgbClr val="D7D9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D39EE0-7FC9-9F61-3418-9704DC5B215F}"/>
              </a:ext>
            </a:extLst>
          </p:cNvPr>
          <p:cNvSpPr txBox="1"/>
          <p:nvPr/>
        </p:nvSpPr>
        <p:spPr>
          <a:xfrm>
            <a:off x="2641078" y="1586116"/>
            <a:ext cx="406757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ea typeface="Calibri"/>
                <a:cs typeface="Calibri"/>
              </a:rPr>
              <a:t>Critical Depth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6E14B2-6D58-FD35-BFC4-AE3DCF46A85C}"/>
              </a:ext>
            </a:extLst>
          </p:cNvPr>
          <p:cNvSpPr/>
          <p:nvPr/>
        </p:nvSpPr>
        <p:spPr>
          <a:xfrm>
            <a:off x="1344566" y="6066352"/>
            <a:ext cx="277491" cy="132138"/>
          </a:xfrm>
          <a:prstGeom prst="rect">
            <a:avLst/>
          </a:prstGeom>
          <a:solidFill>
            <a:srgbClr val="D5D5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073704-0F52-34F1-617E-D9A2BBDD6A3D}"/>
              </a:ext>
            </a:extLst>
          </p:cNvPr>
          <p:cNvSpPr txBox="1"/>
          <p:nvPr/>
        </p:nvSpPr>
        <p:spPr>
          <a:xfrm>
            <a:off x="939996" y="5754281"/>
            <a:ext cx="431295" cy="276999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ea typeface="Calibri"/>
                <a:cs typeface="Calibri"/>
              </a:rPr>
              <a:t>Critical Depth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96EBAF5-8599-4A50-9E55-35071431A909}"/>
              </a:ext>
            </a:extLst>
          </p:cNvPr>
          <p:cNvCxnSpPr/>
          <p:nvPr/>
        </p:nvCxnSpPr>
        <p:spPr>
          <a:xfrm>
            <a:off x="1273816" y="5588146"/>
            <a:ext cx="332989" cy="623697"/>
          </a:xfrm>
          <a:prstGeom prst="straightConnector1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0AD1326D-C060-C817-D5CD-A657CD62418B}"/>
              </a:ext>
            </a:extLst>
          </p:cNvPr>
          <p:cNvSpPr/>
          <p:nvPr/>
        </p:nvSpPr>
        <p:spPr>
          <a:xfrm>
            <a:off x="2568529" y="6283886"/>
            <a:ext cx="277491" cy="145351"/>
          </a:xfrm>
          <a:prstGeom prst="rect">
            <a:avLst/>
          </a:prstGeom>
          <a:solidFill>
            <a:srgbClr val="9DCB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48BC05-9521-0D99-6C8C-6FDF83CD9AA2}"/>
              </a:ext>
            </a:extLst>
          </p:cNvPr>
          <p:cNvSpPr txBox="1"/>
          <p:nvPr/>
        </p:nvSpPr>
        <p:spPr>
          <a:xfrm>
            <a:off x="2503535" y="6247932"/>
            <a:ext cx="392533" cy="184666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ea typeface="Calibri"/>
                <a:cs typeface="Calibri"/>
              </a:rPr>
              <a:t>12.1m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B78DE9D-43AA-C268-95F1-1EA61EFAC3E9}"/>
              </a:ext>
            </a:extLst>
          </p:cNvPr>
          <p:cNvCxnSpPr/>
          <p:nvPr/>
        </p:nvCxnSpPr>
        <p:spPr>
          <a:xfrm>
            <a:off x="2031137" y="1628115"/>
            <a:ext cx="306562" cy="332988"/>
          </a:xfrm>
          <a:prstGeom prst="straightConnector1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3379646-73FA-5C8E-C96E-BAF8D7472847}"/>
              </a:ext>
            </a:extLst>
          </p:cNvPr>
          <p:cNvCxnSpPr/>
          <p:nvPr/>
        </p:nvCxnSpPr>
        <p:spPr>
          <a:xfrm flipH="1">
            <a:off x="2203082" y="1652063"/>
            <a:ext cx="420199" cy="1347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939F4CA-8719-1967-005F-D24EF9ECF581}"/>
              </a:ext>
            </a:extLst>
          </p:cNvPr>
          <p:cNvCxnSpPr/>
          <p:nvPr/>
        </p:nvCxnSpPr>
        <p:spPr>
          <a:xfrm>
            <a:off x="1325846" y="5944094"/>
            <a:ext cx="200851" cy="1347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501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390001-E3E3-9890-BEFF-770F1F0844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57" y="160078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9E695262-C9EB-5A70-D832-55971E250E78}"/>
              </a:ext>
            </a:extLst>
          </p:cNvPr>
          <p:cNvSpPr txBox="1">
            <a:spLocks/>
          </p:cNvSpPr>
          <p:nvPr/>
        </p:nvSpPr>
        <p:spPr>
          <a:xfrm>
            <a:off x="268760" y="693854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7E0AD278-F9D1-6265-4157-26D29FE8B7E8}"/>
              </a:ext>
            </a:extLst>
          </p:cNvPr>
          <p:cNvSpPr txBox="1">
            <a:spLocks/>
          </p:cNvSpPr>
          <p:nvPr/>
        </p:nvSpPr>
        <p:spPr>
          <a:xfrm>
            <a:off x="3103196" y="181785"/>
            <a:ext cx="3442116" cy="47432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>
                <a:latin typeface="+mn-lt"/>
              </a:rPr>
              <a:t>DLNG</a:t>
            </a:r>
            <a:r>
              <a:rPr lang="en-US" sz="1350" b="1">
                <a:solidFill>
                  <a:srgbClr val="000000"/>
                </a:solidFill>
                <a:latin typeface="Calibri"/>
                <a:cs typeface="Calibri"/>
              </a:rPr>
              <a:t> PASSAGE INFORMATION OUTWARDS</a:t>
            </a:r>
            <a:endParaRPr lang="en-AU" sz="1350">
              <a:solidFill>
                <a:srgbClr val="595959"/>
              </a:solidFill>
              <a:latin typeface="Calibri"/>
              <a:cs typeface="Times New Roman"/>
            </a:endParaRPr>
          </a:p>
          <a:p>
            <a:pPr algn="r"/>
            <a:r>
              <a:rPr lang="en-US" sz="1350" b="1">
                <a:latin typeface="Calibri"/>
                <a:cs typeface="Calibri"/>
              </a:rPr>
              <a:t>PIL-PP-15</a:t>
            </a:r>
            <a:endParaRPr lang="en-US" sz="1350">
              <a:ea typeface="+mj-lt"/>
              <a:cs typeface="+mj-lt"/>
            </a:endParaRPr>
          </a:p>
          <a:p>
            <a:pPr algn="r"/>
            <a:r>
              <a:rPr lang="en-US" sz="1350" b="1">
                <a:solidFill>
                  <a:srgbClr val="000000"/>
                </a:solidFill>
                <a:latin typeface="Calibri"/>
                <a:cs typeface="Calibri"/>
              </a:rPr>
              <a:t>  </a:t>
            </a:r>
            <a:endParaRPr lang="en-AU" sz="1350">
              <a:solidFill>
                <a:srgbClr val="595959"/>
              </a:solidFill>
              <a:latin typeface="Calibri"/>
              <a:cs typeface="Times New Roman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139189F-AC52-27BC-0F77-348598880B97}"/>
              </a:ext>
            </a:extLst>
          </p:cNvPr>
          <p:cNvSpPr txBox="1">
            <a:spLocks/>
          </p:cNvSpPr>
          <p:nvPr/>
        </p:nvSpPr>
        <p:spPr>
          <a:xfrm>
            <a:off x="76352" y="8776856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tabLst>
                <a:tab pos="2149208" algn="ctr"/>
                <a:tab pos="4298418" algn="r"/>
              </a:tabLst>
            </a:pPr>
            <a:endParaRPr lang="en-AU" sz="600" b="1" i="1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A6413B-72F0-F0C5-6ACD-A92861839E84}"/>
              </a:ext>
            </a:extLst>
          </p:cNvPr>
          <p:cNvSpPr/>
          <p:nvPr/>
        </p:nvSpPr>
        <p:spPr>
          <a:xfrm>
            <a:off x="-8930" y="8904319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0BAB9E-C95B-7088-206D-0D312C7FAD5C}"/>
              </a:ext>
            </a:extLst>
          </p:cNvPr>
          <p:cNvSpPr txBox="1"/>
          <p:nvPr/>
        </p:nvSpPr>
        <p:spPr>
          <a:xfrm>
            <a:off x="236661" y="1102496"/>
            <a:ext cx="3612094" cy="7040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25" b="1" u="sng">
                <a:ea typeface="+mn-lt"/>
                <a:cs typeface="+mn-lt"/>
              </a:rPr>
              <a:t>DARWIN PILOT PASSAGE PLAN</a:t>
            </a:r>
            <a:r>
              <a:rPr lang="en-US" sz="825">
                <a:ea typeface="+mn-lt"/>
                <a:cs typeface="+mn-lt"/>
              </a:rPr>
              <a:t> </a:t>
            </a:r>
            <a:endParaRPr lang="en-US" sz="825"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  </a:t>
            </a:r>
            <a:endParaRPr lang="en-US" sz="825"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Route:   DLNG to Outer Pilot Boarding Ground </a:t>
            </a:r>
            <a:endParaRPr lang="en-US" sz="825"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OUTWARD BOUND </a:t>
            </a:r>
            <a:endParaRPr lang="en-US" sz="825">
              <a:cs typeface="Calibri"/>
            </a:endParaRPr>
          </a:p>
          <a:p>
            <a:r>
              <a:rPr lang="en-US" sz="825">
                <a:ea typeface="+mn-lt"/>
                <a:cs typeface="+mn-lt"/>
              </a:rPr>
              <a:t>TOTAL DIST 14.8nm </a:t>
            </a:r>
            <a:endParaRPr lang="en-US" sz="825">
              <a:cs typeface="Calibri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5002AB1-3EF1-2704-95FA-B624010E6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286746"/>
              </p:ext>
            </p:extLst>
          </p:nvPr>
        </p:nvGraphicFramePr>
        <p:xfrm>
          <a:off x="121101" y="2033138"/>
          <a:ext cx="6617968" cy="1881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2626">
                  <a:extLst>
                    <a:ext uri="{9D8B030D-6E8A-4147-A177-3AD203B41FA5}">
                      <a16:colId xmlns:a16="http://schemas.microsoft.com/office/drawing/2014/main" val="921567646"/>
                    </a:ext>
                  </a:extLst>
                </a:gridCol>
                <a:gridCol w="987074">
                  <a:extLst>
                    <a:ext uri="{9D8B030D-6E8A-4147-A177-3AD203B41FA5}">
                      <a16:colId xmlns:a16="http://schemas.microsoft.com/office/drawing/2014/main" val="2526180006"/>
                    </a:ext>
                  </a:extLst>
                </a:gridCol>
                <a:gridCol w="987074">
                  <a:extLst>
                    <a:ext uri="{9D8B030D-6E8A-4147-A177-3AD203B41FA5}">
                      <a16:colId xmlns:a16="http://schemas.microsoft.com/office/drawing/2014/main" val="2652530861"/>
                    </a:ext>
                  </a:extLst>
                </a:gridCol>
                <a:gridCol w="1342467">
                  <a:extLst>
                    <a:ext uri="{9D8B030D-6E8A-4147-A177-3AD203B41FA5}">
                      <a16:colId xmlns:a16="http://schemas.microsoft.com/office/drawing/2014/main" val="2931224894"/>
                    </a:ext>
                  </a:extLst>
                </a:gridCol>
                <a:gridCol w="944183">
                  <a:extLst>
                    <a:ext uri="{9D8B030D-6E8A-4147-A177-3AD203B41FA5}">
                      <a16:colId xmlns:a16="http://schemas.microsoft.com/office/drawing/2014/main" val="1896801879"/>
                    </a:ext>
                  </a:extLst>
                </a:gridCol>
                <a:gridCol w="954544">
                  <a:extLst>
                    <a:ext uri="{9D8B030D-6E8A-4147-A177-3AD203B41FA5}">
                      <a16:colId xmlns:a16="http://schemas.microsoft.com/office/drawing/2014/main" val="1714764327"/>
                    </a:ext>
                  </a:extLst>
                </a:gridCol>
              </a:tblGrid>
              <a:tr h="372974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</a:rPr>
                        <a:t>Waypoint Name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LAT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LONG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Course x Distance to next Waypoint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Total Distance to Waypoint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</a:rPr>
                        <a:t>Comments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2548193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DLNG Berth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31.434’ S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50.913’ E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318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0.8nm</a:t>
                      </a: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effectLst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526002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MA4 Buoy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30.819’ 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50.346’ E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325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1.6nm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0.8nm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0.18nm off MA4 Buoy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552557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MA2 Buoy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29.483’ 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49.388’ E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335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1.0nm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2.4nm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0.13nm off MA2 Buoy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789959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No.11 Buoy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28.585’ 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48.959’ E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345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0.7nm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3.4nm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0.10nm off No.11 Buoy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09723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Elliott Point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27.943’ 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48.783’ E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323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8.6nm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4.1nm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0.45nm off Elliott Point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4864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3 &amp; 4 Buoys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21.108’ 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43.518’ E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317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x 2.1nm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12.7nm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Pass 1.35nm off </a:t>
                      </a:r>
                      <a:r>
                        <a:rPr lang="en-US" sz="800" err="1">
                          <a:effectLst/>
                        </a:rPr>
                        <a:t>Mandorah</a:t>
                      </a:r>
                      <a:r>
                        <a:rPr lang="en-US" sz="800">
                          <a:effectLst/>
                        </a:rPr>
                        <a:t> Jetty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118589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r>
                        <a:rPr lang="en-US" sz="800">
                          <a:effectLst/>
                        </a:rPr>
                        <a:t>OPBG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12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19.561’ S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130</a:t>
                      </a:r>
                      <a:r>
                        <a:rPr lang="en-US" sz="800" baseline="30000">
                          <a:effectLst/>
                        </a:rPr>
                        <a:t>o</a:t>
                      </a:r>
                      <a:r>
                        <a:rPr lang="en-US" sz="800">
                          <a:effectLst/>
                        </a:rPr>
                        <a:t> 42.042’ E</a:t>
                      </a: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14.8nm</a:t>
                      </a:r>
                    </a:p>
                  </a:txBody>
                  <a:tcPr marL="51435" marR="51435" marT="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effectLst/>
                      </a:endParaRPr>
                    </a:p>
                  </a:txBody>
                  <a:tcPr marL="51435" marR="51435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5855725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5E51A71-EC2C-17DC-4206-7BC1BB6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96104" y="8621634"/>
            <a:ext cx="1955098" cy="278579"/>
          </a:xfrm>
        </p:spPr>
        <p:txBody>
          <a:bodyPr/>
          <a:lstStyle/>
          <a:p>
            <a:fld id="{BF56D139-EC84-48C7-B62B-3311C87E1006}" type="slidenum">
              <a:rPr lang="en-AU" smtClean="0"/>
              <a:t>3</a:t>
            </a:fld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759AC5E2-46EF-7815-30FD-DF92D12FF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175" y="8901744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42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fb12912c-041b-4da0-b844-e4cb499d6509" ContentTypeId="0x010100A5916E8D9B1AD24BB8BF2D648CC28FC707" PreviousValue="tru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arwin Port Controlled Document" ma:contentTypeID="0x010100A5916E8D9B1AD24BB8BF2D648CC28FC707002D766320231A4642B26424019013E945" ma:contentTypeVersion="61" ma:contentTypeDescription="Controlled document library" ma:contentTypeScope="" ma:versionID="b9b8caae21cc1595069e068b60ac78a3">
  <xsd:schema xmlns:xsd="http://www.w3.org/2001/XMLSchema" xmlns:xs="http://www.w3.org/2001/XMLSchema" xmlns:p="http://schemas.microsoft.com/office/2006/metadata/properties" xmlns:ns2="3e9b44d3-7f9a-44f7-b2e3-7baac7d94cc9" xmlns:ns3="3fc79d0f-6667-498b-8ad3-b94084c99447" targetNamespace="http://schemas.microsoft.com/office/2006/metadata/properties" ma:root="true" ma:fieldsID="9be90060f80112985f8a264589a0d831" ns2:_="" ns3:_="">
    <xsd:import namespace="3e9b44d3-7f9a-44f7-b2e3-7baac7d94cc9"/>
    <xsd:import namespace="3fc79d0f-6667-498b-8ad3-b94084c99447"/>
    <xsd:element name="properties">
      <xsd:complexType>
        <xsd:sequence>
          <xsd:element name="documentManagement">
            <xsd:complexType>
              <xsd:all>
                <xsd:element ref="ns2:DocID" minOccurs="0"/>
                <xsd:element ref="ns2:Review_x0020_Date" minOccurs="0"/>
                <xsd:element ref="ns2:References" minOccurs="0"/>
                <xsd:element ref="ns2:Related_x0020_Documents" minOccurs="0"/>
                <xsd:element ref="ns2:PublishedDate1" minOccurs="0"/>
                <xsd:element ref="ns2:p039c1c666dc4819a0f3f0219d4cd8b9" minOccurs="0"/>
                <xsd:element ref="ns2:ned8191a3a23427cb9ca284488cb2f16" minOccurs="0"/>
                <xsd:element ref="ns2:e1298890b24c4df5a353563224e5870a" minOccurs="0"/>
                <xsd:element ref="ns2:TaxCatchAll" minOccurs="0"/>
                <xsd:element ref="ns2:h338f6066af245c89bbd69dc094f2402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b44d3-7f9a-44f7-b2e3-7baac7d94cc9" elementFormDefault="qualified">
    <xsd:import namespace="http://schemas.microsoft.com/office/2006/documentManagement/types"/>
    <xsd:import namespace="http://schemas.microsoft.com/office/infopath/2007/PartnerControls"/>
    <xsd:element name="DocID" ma:index="5" nillable="true" ma:displayName="DocID" ma:description="Document ID" ma:internalName="DocID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default="" ma:description="Review date for the controlled document" ma:format="DateOnly" ma:internalName="Review_x0020_Date">
      <xsd:simpleType>
        <xsd:restriction base="dms:DateTime"/>
      </xsd:simpleType>
    </xsd:element>
    <xsd:element name="References" ma:index="7" nillable="true" ma:displayName="References" ma:default="" ma:description="Reference links for the controlled document" ma:internalName="References">
      <xsd:simpleType>
        <xsd:restriction base="dms:Note"/>
      </xsd:simpleType>
    </xsd:element>
    <xsd:element name="Related_x0020_Documents" ma:index="8" nillable="true" ma:displayName="Related Documents" ma:description="Any related document links for the controlled document" ma:internalName="Related_x0020_Documents" ma:readOnly="false">
      <xsd:simpleType>
        <xsd:restriction base="dms:Note"/>
      </xsd:simpleType>
    </xsd:element>
    <xsd:element name="PublishedDate1" ma:index="9" nillable="true" ma:displayName="Published Date" ma:description="Month the controlled document is published" ma:internalName="PublishedDate1" ma:readOnly="false">
      <xsd:simpleType>
        <xsd:restriction base="dms:Text">
          <xsd:maxLength value="255"/>
        </xsd:restriction>
      </xsd:simpleType>
    </xsd:element>
    <xsd:element name="p039c1c666dc4819a0f3f0219d4cd8b9" ma:index="10" ma:taxonomy="true" ma:internalName="p039c1c666dc4819a0f3f0219d4cd8b9" ma:taxonomyFieldName="Document_x0020_Type" ma:displayName="Document Type" ma:default="" ma:fieldId="{9039c1c6-66dc-4819-a0f3-f0219d4cd8b9}" ma:sspId="fb12912c-041b-4da0-b844-e4cb499d6509" ma:termSetId="f9ea525a-cc9d-491c-8e4b-602ad7e98d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ed8191a3a23427cb9ca284488cb2f16" ma:index="12" ma:taxonomy="true" ma:internalName="ned8191a3a23427cb9ca284488cb2f16" ma:taxonomyFieldName="Information_x0020_Security" ma:displayName="Information Security" ma:default="" ma:fieldId="{7ed8191a-3a23-427c-b9ca-284488cb2f16}" ma:sspId="fb12912c-041b-4da0-b844-e4cb499d6509" ma:termSetId="95cae2ea-a2e8-4c6f-8d0f-42e0685863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1298890b24c4df5a353563224e5870a" ma:index="16" ma:taxonomy="true" ma:internalName="e1298890b24c4df5a353563224e5870a" ma:taxonomyFieldName="Business_x0020_Unit" ma:displayName="Business Unit" ma:default="" ma:fieldId="{e1298890-b24c-4df5-a353-563224e5870a}" ma:sspId="fb12912c-041b-4da0-b844-e4cb499d6509" ma:termSetId="2ac403c5-6223-4ad4-9666-7b8cfd81b36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19342295-73ec-489e-91f1-e4a4b2b88b95}" ma:internalName="TaxCatchAll" ma:showField="CatchAllData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38f6066af245c89bbd69dc094f2402" ma:index="19" nillable="true" ma:taxonomy="true" ma:internalName="h338f6066af245c89bbd69dc094f2402" ma:taxonomyFieldName="Owner" ma:displayName="Owner" ma:default="" ma:fieldId="{1338f606-6af2-45c8-9bbd-69dc094f2402}" ma:sspId="fb12912c-041b-4da0-b844-e4cb499d6509" ma:termSetId="31bbf219-d18c-4ed1-a68e-b2d62ba6c2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0" nillable="true" ma:displayName="Taxonomy Catch All Column1" ma:hidden="true" ma:list="{19342295-73ec-489e-91f1-e4a4b2b88b95}" ma:internalName="TaxCatchAllLabel" ma:readOnly="true" ma:showField="CatchAllDataLabel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9d0f-6667-498b-8ad3-b94084c99447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ID xmlns="3e9b44d3-7f9a-44f7-b2e3-7baac7d94cc9">PIL-PP-15</DocID>
    <Review_x0020_Date xmlns="3e9b44d3-7f9a-44f7-b2e3-7baac7d94cc9">2027-12-31T14:30:00+00:00</Review_x0020_Date>
    <p039c1c666dc4819a0f3f0219d4cd8b9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Passage Plan</TermName>
          <TermId xmlns="http://schemas.microsoft.com/office/infopath/2007/PartnerControls">d685b382-cf5c-4edc-8705-c452268116b8</TermId>
        </TermInfo>
      </Terms>
    </p039c1c666dc4819a0f3f0219d4cd8b9>
    <ned8191a3a23427cb9ca284488cb2f16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</TermName>
          <TermId xmlns="http://schemas.microsoft.com/office/infopath/2007/PartnerControls">a340c831-803c-4431-9722-cfe24c5dec72</TermId>
        </TermInfo>
      </Terms>
    </ned8191a3a23427cb9ca284488cb2f16>
    <TaxCatchAll xmlns="3e9b44d3-7f9a-44f7-b2e3-7baac7d94cc9">
      <Value>24</Value>
      <Value>59</Value>
      <Value>38</Value>
      <Value>3</Value>
    </TaxCatchAll>
    <References xmlns="3e9b44d3-7f9a-44f7-b2e3-7baac7d94cc9" xsi:nil="true"/>
    <Related_x0020_Documents xmlns="3e9b44d3-7f9a-44f7-b2e3-7baac7d94cc9" xsi:nil="true"/>
    <PublishedDate1 xmlns="3e9b44d3-7f9a-44f7-b2e3-7baac7d94cc9">January 2026</PublishedDate1>
    <e1298890b24c4df5a353563224e5870a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Pilotage</TermName>
          <TermId xmlns="http://schemas.microsoft.com/office/infopath/2007/PartnerControls">4a463847-a780-4cab-a813-08f9353d1855</TermId>
        </TermInfo>
      </Terms>
    </e1298890b24c4df5a353563224e5870a>
    <h338f6066af245c89bbd69dc094f2402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 Manager, Operations</TermName>
          <TermId xmlns="http://schemas.microsoft.com/office/infopath/2007/PartnerControls">54973f7f-23e2-440e-8af8-7c3057382365</TermId>
        </TermInfo>
      </Terms>
    </h338f6066af245c89bbd69dc094f2402>
    <_dlc_DocId xmlns="3fc79d0f-6667-498b-8ad3-b94084c99447">CONTROLLED-104805841-400</_dlc_DocId>
    <_dlc_DocIdUrl xmlns="3fc79d0f-6667-498b-8ad3-b94084c99447">
      <Url>https://darwinport.sharepoint.com/sites/controlled-documents/_layouts/15/DocIdRedir.aspx?ID=CONTROLLED-104805841-400</Url>
      <Description>CONTROLLED-104805841-400</Description>
    </_dlc_DocIdUrl>
  </documentManagement>
</p:properties>
</file>

<file path=customXml/itemProps1.xml><?xml version="1.0" encoding="utf-8"?>
<ds:datastoreItem xmlns:ds="http://schemas.openxmlformats.org/officeDocument/2006/customXml" ds:itemID="{4D799E18-2A9F-4E14-A0D1-056420254D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F38776-99E0-49F8-9514-F31400E62E9E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9984A3B2-9311-4538-A839-5366766A4AF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4566BE1-5239-4958-9223-C621DFEEEC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9b44d3-7f9a-44f7-b2e3-7baac7d94cc9"/>
    <ds:schemaRef ds:uri="3fc79d0f-6667-498b-8ad3-b94084c99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5DD880EF-CC11-4404-9D78-CDF55FBDDBEF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3e9b44d3-7f9a-44f7-b2e3-7baac7d94cc9"/>
    <ds:schemaRef ds:uri="http://purl.org/dc/dcmitype/"/>
    <ds:schemaRef ds:uri="http://purl.org/dc/elements/1.1/"/>
    <ds:schemaRef ds:uri="3fc79d0f-6667-498b-8ad3-b94084c9944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553</Words>
  <Application>Microsoft Office PowerPoint</Application>
  <PresentationFormat>On-screen Show (4:3)</PresentationFormat>
  <Paragraphs>112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DLNG Outwards issue 8</dc:title>
  <dc:creator>Alyce Breed</dc:creator>
  <cp:lastModifiedBy>Andrew Scott</cp:lastModifiedBy>
  <cp:revision>232</cp:revision>
  <cp:lastPrinted>2023-01-25T05:17:31Z</cp:lastPrinted>
  <dcterms:created xsi:type="dcterms:W3CDTF">2022-02-04T01:48:22Z</dcterms:created>
  <dcterms:modified xsi:type="dcterms:W3CDTF">2026-03-25T01:09:23Z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0x010100A5916E8D9B1AD24BB8BF2D648CC28FC707002D766320231A4642B26424019013E945</vt:lpwstr>
  </property>
  <property fmtid="{D5CDD505-2E9C-101B-9397-08002B2CF9AE}" pid="3" name="_dlc_DocIdItemGuid">
    <vt:lpwstr>9167d7d0-8c48-4549-bca8-2332cd269676</vt:lpwstr>
  </property>
  <property fmtid="{D5CDD505-2E9C-101B-9397-08002B2CF9AE}" pid="4" name="Business Unit">
    <vt:lpwstr>38;#Pilotage|4a463847-a780-4cab-a813-08f9353d1855</vt:lpwstr>
  </property>
  <property fmtid="{D5CDD505-2E9C-101B-9397-08002B2CF9AE}" pid="5" name="Information Security">
    <vt:lpwstr>3;#General|a340c831-803c-4431-9722-cfe24c5dec72</vt:lpwstr>
  </property>
  <property fmtid="{D5CDD505-2E9C-101B-9397-08002B2CF9AE}" pid="6" name="Owner">
    <vt:lpwstr>24;#General Manager, Operations|54973f7f-23e2-440e-8af8-7c3057382365</vt:lpwstr>
  </property>
  <property fmtid="{D5CDD505-2E9C-101B-9397-08002B2CF9AE}" pid="7" name="Document Type">
    <vt:lpwstr>59;#Passage Plan|d685b382-cf5c-4edc-8705-c452268116b8</vt:lpwstr>
  </property>
  <property fmtid="{D5CDD505-2E9C-101B-9397-08002B2CF9AE}" pid="8" name="Order">
    <vt:r8>29800</vt:r8>
  </property>
  <property fmtid="{D5CDD505-2E9C-101B-9397-08002B2CF9AE}" pid="9" name="h338f6066af245c89bbd69dc094f2402">
    <vt:lpwstr>General Manager, Operations|54973f7f-23e2-440e-8af8-7c3057382365</vt:lpwstr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DocID">
    <vt:lpwstr>PIL-TMP-13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PublishedDate1">
    <vt:lpwstr>January 2022</vt:lpwstr>
  </property>
  <property fmtid="{D5CDD505-2E9C-101B-9397-08002B2CF9AE}" pid="17" name="TriggerFlowInfo">
    <vt:lpwstr/>
  </property>
  <property fmtid="{D5CDD505-2E9C-101B-9397-08002B2CF9AE}" pid="18" name="Vessel Name">
    <vt:lpwstr/>
  </property>
  <property fmtid="{D5CDD505-2E9C-101B-9397-08002B2CF9AE}" pid="19" name="SharedWithUsers">
    <vt:lpwstr>35;#Scott Wilson</vt:lpwstr>
  </property>
  <property fmtid="{D5CDD505-2E9C-101B-9397-08002B2CF9AE}" pid="20" name="DocumentStatus">
    <vt:lpwstr>Under Review</vt:lpwstr>
  </property>
  <property fmtid="{D5CDD505-2E9C-101B-9397-08002B2CF9AE}" pid="21" name="AssignedTo">
    <vt:lpwstr>35</vt:lpwstr>
  </property>
  <property fmtid="{D5CDD505-2E9C-101B-9397-08002B2CF9AE}" pid="22" name="ApprovalComments">
    <vt:lpwstr>Review Completed by Andrew Scott on 02/01/2026 05:24 - Changed made to MA2 Buoy controlling depth 11.7m to reflect 2025 Survey.  
Tug Wyong removed</vt:lpwstr>
  </property>
  <property fmtid="{D5CDD505-2E9C-101B-9397-08002B2CF9AE}" pid="23" name="Document_x0020_Type">
    <vt:lpwstr>59;#Passage Plan|d685b382-cf5c-4edc-8705-c452268116b8</vt:lpwstr>
  </property>
  <property fmtid="{D5CDD505-2E9C-101B-9397-08002B2CF9AE}" pid="24" name="Information_x0020_Security">
    <vt:lpwstr>3;#General|a340c831-803c-4431-9722-cfe24c5dec72</vt:lpwstr>
  </property>
  <property fmtid="{D5CDD505-2E9C-101B-9397-08002B2CF9AE}" pid="25" name="Business_x0020_Unit">
    <vt:lpwstr>38;#Pilotage|4a463847-a780-4cab-a813-08f9353d1855</vt:lpwstr>
  </property>
  <property fmtid="{D5CDD505-2E9C-101B-9397-08002B2CF9AE}" pid="26" name="FinishReview">
    <vt:lpwstr/>
  </property>
  <property fmtid="{D5CDD505-2E9C-101B-9397-08002B2CF9AE}" pid="27" name="ReviewBy">
    <vt:lpwstr>73</vt:lpwstr>
  </property>
</Properties>
</file>