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6"/>
  </p:sldMasterIdLst>
  <p:sldIdLst>
    <p:sldId id="265" r:id="rId7"/>
    <p:sldId id="266" r:id="rId8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00"/>
    <a:srgbClr val="D8D4E2"/>
    <a:srgbClr val="DF2828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1554" y="-4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Scott" userId="07024e38-a524-43dd-a8c3-28963672bbd2" providerId="ADAL" clId="{4DB3DB85-14E6-49E9-9B80-1A58B8716F07}"/>
    <pc:docChg chg="custSel modSld">
      <pc:chgData name="Andrew Scott" userId="07024e38-a524-43dd-a8c3-28963672bbd2" providerId="ADAL" clId="{4DB3DB85-14E6-49E9-9B80-1A58B8716F07}" dt="2026-03-25T01:11:55.563" v="61" actId="14100"/>
      <pc:docMkLst>
        <pc:docMk/>
      </pc:docMkLst>
      <pc:sldChg chg="modSp mod">
        <pc:chgData name="Andrew Scott" userId="07024e38-a524-43dd-a8c3-28963672bbd2" providerId="ADAL" clId="{4DB3DB85-14E6-49E9-9B80-1A58B8716F07}" dt="2026-03-25T01:10:57.899" v="1" actId="20577"/>
        <pc:sldMkLst>
          <pc:docMk/>
          <pc:sldMk cId="1773470232" sldId="265"/>
        </pc:sldMkLst>
        <pc:spChg chg="mod">
          <ac:chgData name="Andrew Scott" userId="07024e38-a524-43dd-a8c3-28963672bbd2" providerId="ADAL" clId="{4DB3DB85-14E6-49E9-9B80-1A58B8716F07}" dt="2026-03-25T01:10:57.899" v="1" actId="20577"/>
          <ac:spMkLst>
            <pc:docMk/>
            <pc:sldMk cId="1773470232" sldId="265"/>
            <ac:spMk id="14" creationId="{07B02A83-9CAE-2D2A-AA77-F14BD02C8959}"/>
          </ac:spMkLst>
        </pc:spChg>
      </pc:sldChg>
      <pc:sldChg chg="modSp mod">
        <pc:chgData name="Andrew Scott" userId="07024e38-a524-43dd-a8c3-28963672bbd2" providerId="ADAL" clId="{4DB3DB85-14E6-49E9-9B80-1A58B8716F07}" dt="2026-03-25T01:11:55.563" v="61" actId="14100"/>
        <pc:sldMkLst>
          <pc:docMk/>
          <pc:sldMk cId="1413147675" sldId="266"/>
        </pc:sldMkLst>
        <pc:spChg chg="mod">
          <ac:chgData name="Andrew Scott" userId="07024e38-a524-43dd-a8c3-28963672bbd2" providerId="ADAL" clId="{4DB3DB85-14E6-49E9-9B80-1A58B8716F07}" dt="2026-03-25T01:11:20.301" v="21" actId="14100"/>
          <ac:spMkLst>
            <pc:docMk/>
            <pc:sldMk cId="1413147675" sldId="266"/>
            <ac:spMk id="12" creationId="{5A861099-6E73-F5C7-BD07-0C8A3DE0A187}"/>
          </ac:spMkLst>
        </pc:spChg>
        <pc:spChg chg="mod">
          <ac:chgData name="Andrew Scott" userId="07024e38-a524-43dd-a8c3-28963672bbd2" providerId="ADAL" clId="{4DB3DB85-14E6-49E9-9B80-1A58B8716F07}" dt="2026-03-25T01:11:40.671" v="41" actId="14100"/>
          <ac:spMkLst>
            <pc:docMk/>
            <pc:sldMk cId="1413147675" sldId="266"/>
            <ac:spMk id="13" creationId="{F0CFEE3C-3CE3-F8AF-2616-16284B01C453}"/>
          </ac:spMkLst>
        </pc:spChg>
        <pc:spChg chg="mod">
          <ac:chgData name="Andrew Scott" userId="07024e38-a524-43dd-a8c3-28963672bbd2" providerId="ADAL" clId="{4DB3DB85-14E6-49E9-9B80-1A58B8716F07}" dt="2026-03-25T01:11:55.563" v="61" actId="14100"/>
          <ac:spMkLst>
            <pc:docMk/>
            <pc:sldMk cId="1413147675" sldId="266"/>
            <ac:spMk id="15" creationId="{B7618CC5-4F47-C10A-149A-091EB1171F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2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97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36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6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7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013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67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1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7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90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4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" y="63876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117486" y="562473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3455257" y="200773"/>
            <a:ext cx="3180839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 dirty="0">
                <a:latin typeface="+mn-lt"/>
              </a:rPr>
              <a:t>EAST ARM PASSAGE PLAN</a:t>
            </a:r>
          </a:p>
          <a:p>
            <a:pPr algn="r"/>
            <a:r>
              <a:rPr lang="en-US" sz="1350" b="1" dirty="0">
                <a:latin typeface="Calibri"/>
                <a:cs typeface="Calibri"/>
              </a:rPr>
              <a:t>PIL-PP-16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8902374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E367-3ACB-CBEF-AC0D-468BD23645E2}"/>
              </a:ext>
            </a:extLst>
          </p:cNvPr>
          <p:cNvSpPr txBox="1"/>
          <p:nvPr/>
        </p:nvSpPr>
        <p:spPr>
          <a:xfrm>
            <a:off x="246223" y="8090623"/>
            <a:ext cx="6443469" cy="623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endParaRPr lang="en-AU" sz="900" b="1"/>
          </a:p>
          <a:p>
            <a:r>
              <a:rPr lang="en-AU" sz="900" b="1" dirty="0"/>
              <a:t>MASTER:_________________________________                                                     SIGNATURE:___________________________</a:t>
            </a:r>
            <a:endParaRPr lang="en-AU" sz="900" b="1" dirty="0">
              <a:cs typeface="Calibri"/>
            </a:endParaRPr>
          </a:p>
          <a:p>
            <a:endParaRPr lang="en-AU" sz="900" b="1">
              <a:cs typeface="Calibri"/>
            </a:endParaRPr>
          </a:p>
          <a:p>
            <a:r>
              <a:rPr lang="en-AU" sz="900" b="1" dirty="0"/>
              <a:t>PILOT:___________________________________                                                      SIGNATURE:___________________________</a:t>
            </a:r>
            <a:endParaRPr lang="en-AU" sz="900" b="1" dirty="0">
              <a:cs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88CA441-5BCC-3213-4CC4-256277E94BB3}"/>
              </a:ext>
            </a:extLst>
          </p:cNvPr>
          <p:cNvSpPr txBox="1"/>
          <p:nvPr/>
        </p:nvSpPr>
        <p:spPr>
          <a:xfrm>
            <a:off x="252895" y="7884231"/>
            <a:ext cx="52907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5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PRINCIPLES OF BRIDGE RESOURCE MANAGEMENT MUST BE ADHERED TO AT ALL TIMES</a:t>
            </a:r>
            <a:endParaRPr lang="en-AU" sz="75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D95F53A-C3C6-FC0D-41F4-75F60B330423}"/>
              </a:ext>
            </a:extLst>
          </p:cNvPr>
          <p:cNvSpPr txBox="1">
            <a:spLocks/>
          </p:cNvSpPr>
          <p:nvPr/>
        </p:nvSpPr>
        <p:spPr>
          <a:xfrm>
            <a:off x="253152" y="8789231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B02A83-9CAE-2D2A-AA77-F14BD02C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7082" y="8654284"/>
            <a:ext cx="1543050" cy="273844"/>
          </a:xfrm>
        </p:spPr>
        <p:txBody>
          <a:bodyPr/>
          <a:lstStyle/>
          <a:p>
            <a:r>
              <a:rPr lang="en-AU" dirty="0">
                <a:cs typeface="Calibri"/>
              </a:rPr>
              <a:t>Revised March 2026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28B61312-5A2C-2BC6-DF7F-848338AA73E3}"/>
              </a:ext>
            </a:extLst>
          </p:cNvPr>
          <p:cNvSpPr txBox="1"/>
          <p:nvPr/>
        </p:nvSpPr>
        <p:spPr>
          <a:xfrm>
            <a:off x="253533" y="707725"/>
            <a:ext cx="6374506" cy="95519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NAME OF VESSEL: ___________________________________                      DATE: _____________________</a:t>
            </a:r>
            <a:endParaRPr lang="en-US" dirty="0"/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POB TIME: ____________________ GT:__________________                      DRAUGHT  F: _______________</a:t>
            </a:r>
            <a:endParaRPr lang="en-US" sz="900" b="1" dirty="0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BERTH : ______________________  LOA:_________________                     DRAUGHT  A: _______________</a:t>
            </a:r>
            <a:endParaRPr lang="en-US" sz="900" b="1" dirty="0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i="1">
              <a:solidFill>
                <a:srgbClr val="FF0000"/>
              </a:solidFill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i="1" dirty="0">
                <a:solidFill>
                  <a:srgbClr val="FF0000"/>
                </a:solidFill>
                <a:cs typeface="Calibri"/>
              </a:rPr>
              <a:t>PORT / STARBOARD SIDE ALONGSIDE</a:t>
            </a:r>
            <a:endParaRPr lang="en-US" sz="900" b="1" i="1" dirty="0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60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3701E-21CF-0E71-53C4-1D93DA435591}"/>
              </a:ext>
            </a:extLst>
          </p:cNvPr>
          <p:cNvSpPr txBox="1"/>
          <p:nvPr/>
        </p:nvSpPr>
        <p:spPr>
          <a:xfrm>
            <a:off x="245112" y="5129147"/>
            <a:ext cx="6367802" cy="2718572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35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0FF1A91B-2F03-78D8-A472-14D18EE56F05}"/>
              </a:ext>
            </a:extLst>
          </p:cNvPr>
          <p:cNvSpPr txBox="1"/>
          <p:nvPr/>
        </p:nvSpPr>
        <p:spPr>
          <a:xfrm>
            <a:off x="252581" y="4752787"/>
            <a:ext cx="2060718" cy="319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 dirty="0">
                <a:latin typeface="Arial"/>
                <a:cs typeface="Arial"/>
              </a:rPr>
              <a:t>MANOEUVRE:</a:t>
            </a:r>
          </a:p>
          <a:p>
            <a:endParaRPr lang="en-US" sz="800" dirty="0">
              <a:cs typeface="Calibri"/>
            </a:endParaRPr>
          </a:p>
        </p:txBody>
      </p:sp>
      <p:pic>
        <p:nvPicPr>
          <p:cNvPr id="11" name="Picture 11" descr="Table&#10;&#10;Description automatically generated">
            <a:extLst>
              <a:ext uri="{FF2B5EF4-FFF2-40B4-BE49-F238E27FC236}">
                <a16:creationId xmlns:a16="http://schemas.microsoft.com/office/drawing/2014/main" id="{DF05BC83-FA99-6C01-7E0F-84CB30F6A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76" y="1764095"/>
            <a:ext cx="6368650" cy="291904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5C85EC1F-03B8-CEC1-7D27-15401D7B4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175" y="8851225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" y="127097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171745" y="590736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4603224" y="250990"/>
            <a:ext cx="2180714" cy="2897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350" b="1" dirty="0">
              <a:latin typeface="+mn-lt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8909255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101058" y="8738700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17D43-E017-FA58-CC75-C6CA45A5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36670" y="8741236"/>
            <a:ext cx="1554537" cy="113020"/>
          </a:xfrm>
        </p:spPr>
        <p:txBody>
          <a:bodyPr/>
          <a:lstStyle/>
          <a:p>
            <a:fld id="{BF56D139-EC84-48C7-B62B-3311C87E1006}" type="slidenum">
              <a:rPr lang="en-AU" smtClean="0"/>
              <a:t>2</a:t>
            </a:fld>
            <a:endParaRPr lang="en-US"/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76DDB6C2-9935-D9F7-4576-E2FFB5831EE3}"/>
              </a:ext>
            </a:extLst>
          </p:cNvPr>
          <p:cNvSpPr txBox="1"/>
          <p:nvPr/>
        </p:nvSpPr>
        <p:spPr>
          <a:xfrm rot="10800000" flipV="1">
            <a:off x="197238" y="739291"/>
            <a:ext cx="6456620" cy="500137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u="sng" dirty="0">
                <a:latin typeface="Calibri"/>
                <a:ea typeface="Calibri"/>
                <a:cs typeface="Calibri"/>
              </a:rPr>
              <a:t>BRIDGE TEAM:</a:t>
            </a:r>
            <a:endParaRPr lang="en-US" sz="700" dirty="0">
              <a:latin typeface="Calibri"/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MAINTAIN LOOKOUT VISUALLY AND BY  RADAR. FOLLOW  PILOT  PASSAGE PLAN AND INFORM WHEN THERE IS AN OBSERVED</a:t>
            </a:r>
            <a:r>
              <a:rPr lang="en-US" sz="7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DEVIATION FROM THE AGREED PLAND </a:t>
            </a:r>
          </a:p>
          <a:p>
            <a:pPr algn="ctr"/>
            <a:r>
              <a:rPr lang="en-US" sz="7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*IF IN DOUBT CONSULT PILOT*</a:t>
            </a:r>
            <a:endParaRPr lang="en-US" sz="7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700" u="sng">
              <a:ea typeface="Calibri"/>
              <a:cs typeface="Calibri"/>
            </a:endParaRPr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DF2525D4-F64A-56CD-CB3F-2DD41AF690FD}"/>
              </a:ext>
            </a:extLst>
          </p:cNvPr>
          <p:cNvSpPr txBox="1">
            <a:spLocks/>
          </p:cNvSpPr>
          <p:nvPr/>
        </p:nvSpPr>
        <p:spPr>
          <a:xfrm>
            <a:off x="3458316" y="164413"/>
            <a:ext cx="3180839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 dirty="0">
                <a:latin typeface="+mn-lt"/>
              </a:rPr>
              <a:t>EAST ARM PASSAGE PLAN</a:t>
            </a:r>
            <a:endParaRPr lang="en-US" sz="1350" dirty="0">
              <a:ea typeface="+mj-lt"/>
              <a:cs typeface="+mj-lt"/>
            </a:endParaRPr>
          </a:p>
          <a:p>
            <a:pPr algn="r"/>
            <a:r>
              <a:rPr lang="en-US" sz="1350" b="1" dirty="0">
                <a:latin typeface="Calibri"/>
                <a:cs typeface="Calibri"/>
              </a:rPr>
              <a:t>PIL-PP-16</a:t>
            </a:r>
            <a:endParaRPr lang="en-US" sz="135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C5786E69-5403-529A-E0B4-694F75F10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99" y="1329733"/>
            <a:ext cx="6449015" cy="7313912"/>
          </a:xfrm>
          <a:prstGeom prst="rect">
            <a:avLst/>
          </a:prstGeom>
        </p:spPr>
      </p:pic>
      <p:sp>
        <p:nvSpPr>
          <p:cNvPr id="16" name="Text Box 395">
            <a:extLst>
              <a:ext uri="{FF2B5EF4-FFF2-40B4-BE49-F238E27FC236}">
                <a16:creationId xmlns:a16="http://schemas.microsoft.com/office/drawing/2014/main" id="{9110AB74-39AF-E439-6AC8-EFEA8517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778" y="4633885"/>
            <a:ext cx="2849882" cy="11207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just"/>
            <a:r>
              <a:rPr lang="en-AU" sz="600" b="1" dirty="0">
                <a:effectLst/>
                <a:ea typeface="Times New Roman" panose="02020603050405020304" pitchFamily="18" charset="0"/>
                <a:cs typeface="Arial"/>
              </a:rPr>
              <a:t>PLEASE NOTE:</a:t>
            </a:r>
          </a:p>
          <a:p>
            <a:r>
              <a:rPr lang="en-AU" sz="600" dirty="0">
                <a:ea typeface="Times New Roman" panose="02020603050405020304" pitchFamily="18" charset="0"/>
                <a:cs typeface="Arial"/>
              </a:rPr>
              <a:t>* THE CHARTS USED ON THIS PASSAGE PLAN ARE NOT TO SCALE.  THESE CHARTS FORM PART OF THE MASTER/PILOT EXCHANGE AND ARE FOR INFORMATION ONLY.  NAVIGATIONAL CHARTS AND/OR APPROVED ECDIS SHOULD BE REFERRED TO IN ALL CASES. </a:t>
            </a:r>
          </a:p>
          <a:p>
            <a:r>
              <a:rPr lang="en-AU" sz="600" dirty="0">
                <a:ea typeface="Times New Roman" panose="02020603050405020304" pitchFamily="18" charset="0"/>
                <a:cs typeface="Arial"/>
              </a:rPr>
              <a:t>* INDICATED COURSES ARE A GUIDELINE ONLY.  VESSEL'S ROUTE IS TO BE DISCUSSED DURING THE MASTER/PILOT EXCHANGE AND AGREED TO BY THE MASTER.</a:t>
            </a:r>
          </a:p>
          <a:p>
            <a:r>
              <a:rPr lang="en-AU" sz="600" dirty="0">
                <a:ea typeface="Times New Roman" panose="02020603050405020304" pitchFamily="18" charset="0"/>
                <a:cs typeface="Arial"/>
              </a:rPr>
              <a:t>*  THE SHIP'S POSITION, THE VESSEL'S CONDITION AND HARBOUR TRAFFIC ARE TO BE MONITORED THROUGHOUT THE PASSAGE BY THE BRIDGE TEAM. </a:t>
            </a:r>
          </a:p>
          <a:p>
            <a:r>
              <a:rPr lang="en-AU" sz="600" b="1" dirty="0">
                <a:solidFill>
                  <a:srgbClr val="FF0000"/>
                </a:solidFill>
                <a:ea typeface="Times New Roman" panose="02020603050405020304" pitchFamily="18" charset="0"/>
                <a:cs typeface="Arial"/>
              </a:rPr>
              <a:t>* THE BRIDGE TEAM MUST IMMEDIATELY MAKE THE PILOT AWARE OF ANY CONCERNS OR ANYTHING NOT UNDERSTOOD </a:t>
            </a:r>
            <a:endParaRPr lang="en-AU" sz="600" b="1" dirty="0">
              <a:ea typeface="Times New Roman" panose="02020603050405020304" pitchFamily="18" charset="0"/>
              <a:cs typeface="Arial"/>
            </a:endParaRPr>
          </a:p>
          <a:p>
            <a:pPr algn="just"/>
            <a:endParaRPr lang="en-AU" sz="75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3772E2-EBCC-C8B0-99CD-62EC9F260A35}"/>
              </a:ext>
            </a:extLst>
          </p:cNvPr>
          <p:cNvSpPr txBox="1"/>
          <p:nvPr/>
        </p:nvSpPr>
        <p:spPr>
          <a:xfrm>
            <a:off x="169664" y="7132587"/>
            <a:ext cx="761403" cy="143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00" b="1" u="sng" dirty="0">
                <a:cs typeface="Calibri"/>
              </a:rPr>
              <a:t>TUGS</a:t>
            </a:r>
            <a:endParaRPr lang="en-US">
              <a:cs typeface="Calibri" panose="020F0502020204030204"/>
            </a:endParaRPr>
          </a:p>
          <a:p>
            <a:r>
              <a:rPr lang="en-US" sz="700" dirty="0">
                <a:cs typeface="Calibri"/>
              </a:rPr>
              <a:t>PALMERSTON &amp; STOKES</a:t>
            </a:r>
          </a:p>
          <a:p>
            <a:r>
              <a:rPr lang="en-US" sz="700" dirty="0">
                <a:cs typeface="Calibri"/>
              </a:rPr>
              <a:t> (ASD 83T)</a:t>
            </a:r>
            <a:endParaRPr lang="en-US" dirty="0">
              <a:cs typeface="Calibri" panose="020F0502020204030204"/>
            </a:endParaRPr>
          </a:p>
          <a:p>
            <a:r>
              <a:rPr lang="en-US" sz="700" dirty="0">
                <a:cs typeface="Calibri"/>
              </a:rPr>
              <a:t>STOCKTON &amp; MACQUARIE</a:t>
            </a:r>
          </a:p>
          <a:p>
            <a:r>
              <a:rPr lang="en-US" sz="700" dirty="0">
                <a:cs typeface="Calibri"/>
              </a:rPr>
              <a:t> (ASD 82T)</a:t>
            </a:r>
            <a:endParaRPr lang="en-US">
              <a:cs typeface="Calibri" panose="020F0502020204030204"/>
            </a:endParaRPr>
          </a:p>
          <a:p>
            <a:r>
              <a:rPr lang="en-US" sz="700" dirty="0">
                <a:cs typeface="Calibri"/>
              </a:rPr>
              <a:t>MATARANKA</a:t>
            </a:r>
          </a:p>
          <a:p>
            <a:r>
              <a:rPr lang="en-US" sz="700" dirty="0">
                <a:cs typeface="Calibri"/>
              </a:rPr>
              <a:t> (ASD 70T) </a:t>
            </a:r>
            <a:endParaRPr lang="en-US">
              <a:cs typeface="Calibri" panose="020F0502020204030204"/>
            </a:endParaRPr>
          </a:p>
          <a:p>
            <a:r>
              <a:rPr lang="en-US" sz="700" dirty="0">
                <a:cs typeface="Calibri"/>
              </a:rPr>
              <a:t>WOYONG </a:t>
            </a:r>
          </a:p>
          <a:p>
            <a:r>
              <a:rPr lang="en-US" sz="700" dirty="0">
                <a:cs typeface="Calibri"/>
              </a:rPr>
              <a:t>(ASD 47)</a:t>
            </a:r>
            <a:endParaRPr lang="en-US" dirty="0">
              <a:cs typeface="Calibri" panose="020F0502020204030204"/>
            </a:endParaRPr>
          </a:p>
          <a:p>
            <a:endParaRPr lang="en-US" sz="700" dirty="0">
              <a:cs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D8B6D74-C755-E59B-DDC9-FB4EA028A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175" y="8901744"/>
            <a:ext cx="2533650" cy="2571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92B8A0-3E72-1579-5944-BA8D63C9A932}"/>
              </a:ext>
            </a:extLst>
          </p:cNvPr>
          <p:cNvSpPr/>
          <p:nvPr/>
        </p:nvSpPr>
        <p:spPr>
          <a:xfrm>
            <a:off x="2063470" y="2164556"/>
            <a:ext cx="164963" cy="87225"/>
          </a:xfrm>
          <a:prstGeom prst="rect">
            <a:avLst/>
          </a:prstGeom>
          <a:solidFill>
            <a:srgbClr val="D8D4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861099-6E73-F5C7-BD07-0C8A3DE0A187}"/>
              </a:ext>
            </a:extLst>
          </p:cNvPr>
          <p:cNvSpPr txBox="1"/>
          <p:nvPr/>
        </p:nvSpPr>
        <p:spPr>
          <a:xfrm>
            <a:off x="2365008" y="1762071"/>
            <a:ext cx="409942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cs typeface="Calibri"/>
              </a:rPr>
              <a:t>Critical Depth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CFEE3C-3CE3-F8AF-2616-16284B01C453}"/>
              </a:ext>
            </a:extLst>
          </p:cNvPr>
          <p:cNvSpPr txBox="1"/>
          <p:nvPr/>
        </p:nvSpPr>
        <p:spPr>
          <a:xfrm>
            <a:off x="4741811" y="6948859"/>
            <a:ext cx="494859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cs typeface="Calibri"/>
              </a:rPr>
              <a:t>Critical Depth</a:t>
            </a:r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099B485-0FD4-ED08-4782-7AF0FAEA1F49}"/>
              </a:ext>
            </a:extLst>
          </p:cNvPr>
          <p:cNvCxnSpPr/>
          <p:nvPr/>
        </p:nvCxnSpPr>
        <p:spPr>
          <a:xfrm>
            <a:off x="4753194" y="7151511"/>
            <a:ext cx="68712" cy="3065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7618CC5-4F47-C10A-149A-091EB1171F78}"/>
              </a:ext>
            </a:extLst>
          </p:cNvPr>
          <p:cNvSpPr txBox="1"/>
          <p:nvPr/>
        </p:nvSpPr>
        <p:spPr>
          <a:xfrm>
            <a:off x="4609672" y="7847402"/>
            <a:ext cx="407799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cs typeface="Calibri"/>
              </a:rPr>
              <a:t>Critical Depth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BD0562-1AFF-FE13-FEF8-B4E2C8F11BA2}"/>
              </a:ext>
            </a:extLst>
          </p:cNvPr>
          <p:cNvCxnSpPr>
            <a:cxnSpLocks/>
          </p:cNvCxnSpPr>
          <p:nvPr/>
        </p:nvCxnSpPr>
        <p:spPr>
          <a:xfrm flipV="1">
            <a:off x="5017471" y="7682708"/>
            <a:ext cx="332989" cy="1559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3CDED0D-3BB4-5E6D-6DF5-B0A07C2F06ED}"/>
              </a:ext>
            </a:extLst>
          </p:cNvPr>
          <p:cNvCxnSpPr>
            <a:cxnSpLocks/>
          </p:cNvCxnSpPr>
          <p:nvPr/>
        </p:nvCxnSpPr>
        <p:spPr>
          <a:xfrm flipH="1">
            <a:off x="2060208" y="1958458"/>
            <a:ext cx="274848" cy="2801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147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PIL-PP-16</DocID>
    <Review_x0020_Date xmlns="3e9b44d3-7f9a-44f7-b2e3-7baac7d94cc9">2027-02-28T14:30:00+00:00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April 2025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CONTROLLED-104805841-394</_dlc_DocId>
    <_dlc_DocIdUrl xmlns="3fc79d0f-6667-498b-8ad3-b94084c99447">
      <Url>https://darwinport.sharepoint.com/sites/controlled-documents/_layouts/15/DocIdRedir.aspx?ID=CONTROLLED-104805841-394</Url>
      <Description>CONTROLLED-104805841-394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80453C-FD35-4E96-B3D9-E9F40ABE3FC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520C7E0-7BC2-4231-8730-4F5410DC688D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5DD880EF-CC11-4404-9D78-CDF55FBDDBEF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3fc79d0f-6667-498b-8ad3-b94084c99447"/>
    <ds:schemaRef ds:uri="http://purl.org/dc/elements/1.1/"/>
    <ds:schemaRef ds:uri="3e9b44d3-7f9a-44f7-b2e3-7baac7d94cc9"/>
    <ds:schemaRef ds:uri="http://schemas.microsoft.com/office/infopath/2007/PartnerControls"/>
    <ds:schemaRef ds:uri="http://www.w3.org/XML/1998/namespace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941AF2A4-1491-4C63-BB4E-1B3AB24EA2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9b44d3-7f9a-44f7-b2e3-7baac7d94cc9"/>
    <ds:schemaRef ds:uri="3fc79d0f-6667-498b-8ad3-b94084c994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288</Words>
  <Application>Microsoft Office PowerPoint</Application>
  <PresentationFormat>On-screen Show (4:3)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 ARM Passage Plan</dc:title>
  <dc:creator>Alyce Breed</dc:creator>
  <cp:lastModifiedBy>Andrew Scott</cp:lastModifiedBy>
  <cp:revision>378</cp:revision>
  <dcterms:created xsi:type="dcterms:W3CDTF">2022-02-04T01:48:22Z</dcterms:created>
  <dcterms:modified xsi:type="dcterms:W3CDTF">2026-03-25T01:11:59Z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SharedWithUsers">
    <vt:lpwstr>35;#Scott Wilson</vt:lpwstr>
  </property>
  <property fmtid="{D5CDD505-2E9C-101B-9397-08002B2CF9AE}" pid="20" name="DocumentStatus">
    <vt:lpwstr>Under Review</vt:lpwstr>
  </property>
  <property fmtid="{D5CDD505-2E9C-101B-9397-08002B2CF9AE}" pid="21" name="AssignedTo">
    <vt:lpwstr>35</vt:lpwstr>
  </property>
  <property fmtid="{D5CDD505-2E9C-101B-9397-08002B2CF9AE}" pid="22" name="ApprovalComments">
    <vt:lpwstr>Review Completed by Scott Wilson on 18/03/2025 03:16 - </vt:lpwstr>
  </property>
  <property fmtid="{D5CDD505-2E9C-101B-9397-08002B2CF9AE}" pid="23" name="Document_x0020_Type">
    <vt:lpwstr>59;#Passage Plan|d685b382-cf5c-4edc-8705-c452268116b8</vt:lpwstr>
  </property>
  <property fmtid="{D5CDD505-2E9C-101B-9397-08002B2CF9AE}" pid="24" name="Information_x0020_Security">
    <vt:lpwstr>3;#General|a340c831-803c-4431-9722-cfe24c5dec72</vt:lpwstr>
  </property>
  <property fmtid="{D5CDD505-2E9C-101B-9397-08002B2CF9AE}" pid="25" name="Business_x0020_Unit">
    <vt:lpwstr>38;#Pilotage|4a463847-a780-4cab-a813-08f9353d1855</vt:lpwstr>
  </property>
  <property fmtid="{D5CDD505-2E9C-101B-9397-08002B2CF9AE}" pid="26" name="FinishReview">
    <vt:lpwstr/>
  </property>
  <property fmtid="{D5CDD505-2E9C-101B-9397-08002B2CF9AE}" pid="27" name="ReviewBy">
    <vt:lpwstr>73</vt:lpwstr>
  </property>
</Properties>
</file>