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6"/>
  </p:sldMasterIdLst>
  <p:sldIdLst>
    <p:sldId id="265" r:id="rId7"/>
    <p:sldId id="266" r:id="rId8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00"/>
    <a:srgbClr val="D8D4E2"/>
    <a:srgbClr val="DF2828"/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554" y="-4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Scott" userId="07024e38-a524-43dd-a8c3-28963672bbd2" providerId="ADAL" clId="{4DB3DB85-14E6-49E9-9B80-1A58B8716F07}"/>
    <pc:docChg chg="custSel modSld">
      <pc:chgData name="Andrew Scott" userId="07024e38-a524-43dd-a8c3-28963672bbd2" providerId="ADAL" clId="{4DB3DB85-14E6-49E9-9B80-1A58B8716F07}" dt="2026-03-25T01:11:55.563" v="61" actId="14100"/>
      <pc:docMkLst>
        <pc:docMk/>
      </pc:docMkLst>
      <pc:sldChg chg="modSp mod">
        <pc:chgData name="Andrew Scott" userId="07024e38-a524-43dd-a8c3-28963672bbd2" providerId="ADAL" clId="{4DB3DB85-14E6-49E9-9B80-1A58B8716F07}" dt="2026-03-25T01:10:57.899" v="1" actId="20577"/>
        <pc:sldMkLst>
          <pc:docMk/>
          <pc:sldMk cId="1773470232" sldId="265"/>
        </pc:sldMkLst>
        <pc:spChg chg="mod">
          <ac:chgData name="Andrew Scott" userId="07024e38-a524-43dd-a8c3-28963672bbd2" providerId="ADAL" clId="{4DB3DB85-14E6-49E9-9B80-1A58B8716F07}" dt="2026-03-25T01:10:57.899" v="1" actId="20577"/>
          <ac:spMkLst>
            <pc:docMk/>
            <pc:sldMk cId="1773470232" sldId="265"/>
            <ac:spMk id="14" creationId="{07B02A83-9CAE-2D2A-AA77-F14BD02C8959}"/>
          </ac:spMkLst>
        </pc:spChg>
      </pc:sldChg>
      <pc:sldChg chg="modSp mod">
        <pc:chgData name="Andrew Scott" userId="07024e38-a524-43dd-a8c3-28963672bbd2" providerId="ADAL" clId="{4DB3DB85-14E6-49E9-9B80-1A58B8716F07}" dt="2026-03-25T01:11:55.563" v="61" actId="14100"/>
        <pc:sldMkLst>
          <pc:docMk/>
          <pc:sldMk cId="1413147675" sldId="266"/>
        </pc:sldMkLst>
        <pc:spChg chg="mod">
          <ac:chgData name="Andrew Scott" userId="07024e38-a524-43dd-a8c3-28963672bbd2" providerId="ADAL" clId="{4DB3DB85-14E6-49E9-9B80-1A58B8716F07}" dt="2026-03-25T01:11:20.301" v="21" actId="14100"/>
          <ac:spMkLst>
            <pc:docMk/>
            <pc:sldMk cId="1413147675" sldId="266"/>
            <ac:spMk id="12" creationId="{5A861099-6E73-F5C7-BD07-0C8A3DE0A187}"/>
          </ac:spMkLst>
        </pc:spChg>
        <pc:spChg chg="mod">
          <ac:chgData name="Andrew Scott" userId="07024e38-a524-43dd-a8c3-28963672bbd2" providerId="ADAL" clId="{4DB3DB85-14E6-49E9-9B80-1A58B8716F07}" dt="2026-03-25T01:11:40.671" v="41" actId="14100"/>
          <ac:spMkLst>
            <pc:docMk/>
            <pc:sldMk cId="1413147675" sldId="266"/>
            <ac:spMk id="13" creationId="{F0CFEE3C-3CE3-F8AF-2616-16284B01C453}"/>
          </ac:spMkLst>
        </pc:spChg>
        <pc:spChg chg="mod">
          <ac:chgData name="Andrew Scott" userId="07024e38-a524-43dd-a8c3-28963672bbd2" providerId="ADAL" clId="{4DB3DB85-14E6-49E9-9B80-1A58B8716F07}" dt="2026-03-25T01:11:55.563" v="61" actId="14100"/>
          <ac:spMkLst>
            <pc:docMk/>
            <pc:sldMk cId="1413147675" sldId="266"/>
            <ac:spMk id="15" creationId="{B7618CC5-4F47-C10A-149A-091EB1171F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62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7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636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36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87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01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67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15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70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9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4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0C4B80-7782-45CF-8FDF-999324DAD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" y="63876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F87091D9-C1A5-4714-AF23-1590EA827BB3}"/>
              </a:ext>
            </a:extLst>
          </p:cNvPr>
          <p:cNvSpPr txBox="1">
            <a:spLocks/>
          </p:cNvSpPr>
          <p:nvPr/>
        </p:nvSpPr>
        <p:spPr>
          <a:xfrm>
            <a:off x="117486" y="562473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A3BB90BE-4BB1-43D1-AE37-EE020139075D}"/>
              </a:ext>
            </a:extLst>
          </p:cNvPr>
          <p:cNvSpPr txBox="1">
            <a:spLocks/>
          </p:cNvSpPr>
          <p:nvPr/>
        </p:nvSpPr>
        <p:spPr>
          <a:xfrm>
            <a:off x="3455257" y="20077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 dirty="0">
                <a:latin typeface="+mn-lt"/>
              </a:rPr>
              <a:t>EAST ARM PASSAGE PLAN</a:t>
            </a:r>
          </a:p>
          <a:p>
            <a:pPr algn="r"/>
            <a:r>
              <a:rPr lang="en-US" sz="1350" b="1" dirty="0">
                <a:latin typeface="Calibri"/>
                <a:cs typeface="Calibri"/>
              </a:rPr>
              <a:t>PIL-PP-16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60F21D-2CB0-418F-9B77-B8DA57FB8C14}"/>
              </a:ext>
            </a:extLst>
          </p:cNvPr>
          <p:cNvSpPr/>
          <p:nvPr/>
        </p:nvSpPr>
        <p:spPr>
          <a:xfrm>
            <a:off x="0" y="8902374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A4E367-3ACB-CBEF-AC0D-468BD23645E2}"/>
              </a:ext>
            </a:extLst>
          </p:cNvPr>
          <p:cNvSpPr txBox="1"/>
          <p:nvPr/>
        </p:nvSpPr>
        <p:spPr>
          <a:xfrm>
            <a:off x="246223" y="8090623"/>
            <a:ext cx="6443469" cy="62324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68580" tIns="34290" rIns="68580" bIns="34290" rtlCol="0" anchor="t">
            <a:spAutoFit/>
          </a:bodyPr>
          <a:lstStyle/>
          <a:p>
            <a:endParaRPr lang="en-AU" sz="900" b="1"/>
          </a:p>
          <a:p>
            <a:r>
              <a:rPr lang="en-AU" sz="900" b="1" dirty="0"/>
              <a:t>MASTER:_________________________________                                                     SIGNATURE:___________________________</a:t>
            </a:r>
            <a:endParaRPr lang="en-AU" sz="900" b="1" dirty="0">
              <a:cs typeface="Calibri"/>
            </a:endParaRPr>
          </a:p>
          <a:p>
            <a:endParaRPr lang="en-AU" sz="900" b="1">
              <a:cs typeface="Calibri"/>
            </a:endParaRPr>
          </a:p>
          <a:p>
            <a:r>
              <a:rPr lang="en-AU" sz="900" b="1" dirty="0"/>
              <a:t>PILOT:___________________________________                                                      SIGNATURE:___________________________</a:t>
            </a:r>
            <a:endParaRPr lang="en-AU" sz="900" b="1" dirty="0">
              <a:cs typeface="Calibri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88CA441-5BCC-3213-4CC4-256277E94BB3}"/>
              </a:ext>
            </a:extLst>
          </p:cNvPr>
          <p:cNvSpPr txBox="1"/>
          <p:nvPr/>
        </p:nvSpPr>
        <p:spPr>
          <a:xfrm>
            <a:off x="252895" y="7884231"/>
            <a:ext cx="5290794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75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PRINCIPLES OF BRIDGE RESOURCE MANAGEMENT MUST BE ADHERED TO AT ALL TIMES</a:t>
            </a:r>
            <a:endParaRPr lang="en-AU" sz="75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ED95F53A-C3C6-FC0D-41F4-75F60B330423}"/>
              </a:ext>
            </a:extLst>
          </p:cNvPr>
          <p:cNvSpPr txBox="1">
            <a:spLocks/>
          </p:cNvSpPr>
          <p:nvPr/>
        </p:nvSpPr>
        <p:spPr>
          <a:xfrm>
            <a:off x="253152" y="8789231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7B02A83-9CAE-2D2A-AA77-F14BD02C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7082" y="8654284"/>
            <a:ext cx="1543050" cy="273844"/>
          </a:xfrm>
        </p:spPr>
        <p:txBody>
          <a:bodyPr/>
          <a:lstStyle/>
          <a:p>
            <a:r>
              <a:rPr lang="en-AU" dirty="0">
                <a:cs typeface="Calibri"/>
              </a:rPr>
              <a:t>Revised March 2026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8B61312-5A2C-2BC6-DF7F-848338AA73E3}"/>
              </a:ext>
            </a:extLst>
          </p:cNvPr>
          <p:cNvSpPr txBox="1"/>
          <p:nvPr/>
        </p:nvSpPr>
        <p:spPr>
          <a:xfrm>
            <a:off x="253533" y="707725"/>
            <a:ext cx="6374506" cy="9551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dirty="0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NAME OF VESSEL: ___________________________________                      DATE: _____________________</a:t>
            </a:r>
            <a:endParaRPr lang="en-US" dirty="0"/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POB TIME: ____________________ GT:__________________                      DRAUGHT  F: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dirty="0">
                <a:cs typeface="Calibri"/>
              </a:rPr>
              <a:t>BERTH : ______________________  LOA:_________________                     DRAUGHT  A: _______________</a:t>
            </a:r>
            <a:endParaRPr lang="en-US" sz="900" b="1" dirty="0"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>
              <a:cs typeface="Calibri"/>
            </a:endParaRPr>
          </a:p>
          <a:p>
            <a:pPr>
              <a:lnSpc>
                <a:spcPct val="50000"/>
              </a:lnSpc>
            </a:pPr>
            <a:endParaRPr lang="en-US" sz="900" b="1" i="1">
              <a:solidFill>
                <a:srgbClr val="FF0000"/>
              </a:solidFill>
              <a:cs typeface="Calibri"/>
            </a:endParaRPr>
          </a:p>
          <a:p>
            <a:pPr>
              <a:lnSpc>
                <a:spcPct val="50000"/>
              </a:lnSpc>
            </a:pPr>
            <a:r>
              <a:rPr lang="en-US" sz="900" b="1" i="1" dirty="0">
                <a:solidFill>
                  <a:srgbClr val="FF0000"/>
                </a:solidFill>
                <a:cs typeface="Calibri"/>
              </a:rPr>
              <a:t>PORT / STARBOARD SIDE ALONGSIDE</a:t>
            </a:r>
            <a:endParaRPr lang="en-US" sz="900" b="1" i="1" dirty="0">
              <a:solidFill>
                <a:srgbClr val="FF0000"/>
              </a:solidFill>
              <a:ea typeface="Calibri"/>
              <a:cs typeface="Calibri"/>
            </a:endParaRPr>
          </a:p>
          <a:p>
            <a:pPr>
              <a:lnSpc>
                <a:spcPct val="50000"/>
              </a:lnSpc>
            </a:pPr>
            <a:endParaRPr lang="en-US" sz="600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43701E-21CF-0E71-53C4-1D93DA435591}"/>
              </a:ext>
            </a:extLst>
          </p:cNvPr>
          <p:cNvSpPr txBox="1"/>
          <p:nvPr/>
        </p:nvSpPr>
        <p:spPr>
          <a:xfrm>
            <a:off x="245112" y="5129147"/>
            <a:ext cx="6367802" cy="2718572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350"/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0FF1A91B-2F03-78D8-A472-14D18EE56F05}"/>
              </a:ext>
            </a:extLst>
          </p:cNvPr>
          <p:cNvSpPr txBox="1"/>
          <p:nvPr/>
        </p:nvSpPr>
        <p:spPr>
          <a:xfrm>
            <a:off x="252581" y="4752787"/>
            <a:ext cx="2060718" cy="319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b="1" dirty="0">
                <a:latin typeface="Arial"/>
                <a:cs typeface="Arial"/>
              </a:rPr>
              <a:t>MANOEUVRE:</a:t>
            </a:r>
          </a:p>
          <a:p>
            <a:endParaRPr lang="en-US" sz="800" dirty="0">
              <a:cs typeface="Calibri"/>
            </a:endParaRPr>
          </a:p>
        </p:txBody>
      </p:sp>
      <p:pic>
        <p:nvPicPr>
          <p:cNvPr id="11" name="Picture 11" descr="Table&#10;&#10;Description automatically generated">
            <a:extLst>
              <a:ext uri="{FF2B5EF4-FFF2-40B4-BE49-F238E27FC236}">
                <a16:creationId xmlns:a16="http://schemas.microsoft.com/office/drawing/2014/main" id="{DF05BC83-FA99-6C01-7E0F-84CB30F6A0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76" y="1764095"/>
            <a:ext cx="6368650" cy="291904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5C85EC1F-03B8-CEC1-7D27-15401D7B4A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851225"/>
            <a:ext cx="2533650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4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11987F-207B-49E1-AFE8-2EEAA85FF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7" y="127097"/>
            <a:ext cx="1533075" cy="537572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7E168352-F98A-4005-9F07-74B4BFC45CC8}"/>
              </a:ext>
            </a:extLst>
          </p:cNvPr>
          <p:cNvSpPr txBox="1">
            <a:spLocks/>
          </p:cNvSpPr>
          <p:nvPr/>
        </p:nvSpPr>
        <p:spPr>
          <a:xfrm>
            <a:off x="171745" y="590736"/>
            <a:ext cx="3490028" cy="14539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154" algn="ctr"/>
                <a:tab pos="4298311" algn="r"/>
              </a:tabLst>
            </a:pPr>
            <a:r>
              <a:rPr lang="en-AU" sz="675" b="1" i="1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Partnering in growth, connecting people and supporting potential</a:t>
            </a:r>
            <a:endParaRPr lang="en-AU" sz="67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8E2F722-BEE5-4092-9594-9E4CEC892B07}"/>
              </a:ext>
            </a:extLst>
          </p:cNvPr>
          <p:cNvSpPr txBox="1">
            <a:spLocks/>
          </p:cNvSpPr>
          <p:nvPr/>
        </p:nvSpPr>
        <p:spPr>
          <a:xfrm>
            <a:off x="4603224" y="250990"/>
            <a:ext cx="2180714" cy="28978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1350" b="1" dirty="0">
              <a:latin typeface="+mn-lt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EA6189-550D-4FCD-8579-0A79DCDE364B}"/>
              </a:ext>
            </a:extLst>
          </p:cNvPr>
          <p:cNvSpPr/>
          <p:nvPr/>
        </p:nvSpPr>
        <p:spPr>
          <a:xfrm>
            <a:off x="0" y="8909255"/>
            <a:ext cx="6858000" cy="239489"/>
          </a:xfrm>
          <a:prstGeom prst="rect">
            <a:avLst/>
          </a:prstGeom>
          <a:solidFill>
            <a:srgbClr val="DF2828"/>
          </a:solidFill>
          <a:ln>
            <a:solidFill>
              <a:srgbClr val="D6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A0C66BC-E10C-45EC-9FEF-DEA1DC0FC697}"/>
              </a:ext>
            </a:extLst>
          </p:cNvPr>
          <p:cNvSpPr txBox="1">
            <a:spLocks/>
          </p:cNvSpPr>
          <p:nvPr/>
        </p:nvSpPr>
        <p:spPr>
          <a:xfrm>
            <a:off x="101058" y="8738700"/>
            <a:ext cx="2028506" cy="12218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2149208" algn="ctr"/>
                <a:tab pos="4298418" algn="r"/>
              </a:tabLst>
            </a:pPr>
            <a:r>
              <a:rPr lang="en-US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AU" sz="600" b="1" i="1" err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eamwork</a:t>
            </a:r>
            <a:r>
              <a:rPr lang="en-AU" sz="600" b="1" i="1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| Respect | Integrity | Honesty | Safety                                                                                                                          </a:t>
            </a:r>
            <a:endParaRPr lang="en-AU" sz="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B17D43-E017-FA58-CC75-C6CA45A5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36670" y="8741236"/>
            <a:ext cx="1554537" cy="113020"/>
          </a:xfrm>
        </p:spPr>
        <p:txBody>
          <a:bodyPr/>
          <a:lstStyle/>
          <a:p>
            <a:fld id="{BF56D139-EC84-48C7-B62B-3311C87E1006}" type="slidenum">
              <a:rPr lang="en-AU" smtClean="0"/>
              <a:t>2</a:t>
            </a:fld>
            <a:endParaRPr lang="en-US"/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76DDB6C2-9935-D9F7-4576-E2FFB5831EE3}"/>
              </a:ext>
            </a:extLst>
          </p:cNvPr>
          <p:cNvSpPr txBox="1"/>
          <p:nvPr/>
        </p:nvSpPr>
        <p:spPr>
          <a:xfrm rot="10800000" flipV="1">
            <a:off x="197238" y="739291"/>
            <a:ext cx="6456620" cy="500137"/>
          </a:xfrm>
          <a:prstGeom prst="rect">
            <a:avLst/>
          </a:prstGeom>
          <a:solidFill>
            <a:srgbClr val="FFC00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u="sng" dirty="0">
                <a:latin typeface="Calibri"/>
                <a:ea typeface="Calibri"/>
                <a:cs typeface="Calibri"/>
              </a:rPr>
              <a:t>BRIDGE TEAM:</a:t>
            </a:r>
            <a:endParaRPr lang="en-US" sz="700" dirty="0">
              <a:latin typeface="Calibri"/>
              <a:ea typeface="Calibri"/>
              <a:cs typeface="Calibri"/>
            </a:endParaRPr>
          </a:p>
          <a:p>
            <a:r>
              <a:rPr lang="en-US" sz="700" dirty="0">
                <a:latin typeface="Calibri"/>
                <a:ea typeface="Calibri"/>
                <a:cs typeface="Calibri"/>
              </a:rPr>
              <a:t>MAINTAIN LOOKOUT VISUALLY AND BY  RADAR. FOLLOW  PILOT  PASSAGE PLAN AND INFORM WHEN THERE IS AN OBSERVED</a:t>
            </a:r>
            <a:r>
              <a:rPr lang="en-US" sz="7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DEVIATION FROM THE AGREED PLAND </a:t>
            </a:r>
          </a:p>
          <a:p>
            <a:pPr algn="ctr"/>
            <a:r>
              <a:rPr lang="en-US" sz="7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*IF IN DOUBT CONSULT PILOT*</a:t>
            </a:r>
            <a:endParaRPr lang="en-US" sz="7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endParaRPr lang="en-US" sz="700" u="sng">
              <a:ea typeface="Calibri"/>
              <a:cs typeface="Calibri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DF2525D4-F64A-56CD-CB3F-2DD41AF690FD}"/>
              </a:ext>
            </a:extLst>
          </p:cNvPr>
          <p:cNvSpPr txBox="1">
            <a:spLocks/>
          </p:cNvSpPr>
          <p:nvPr/>
        </p:nvSpPr>
        <p:spPr>
          <a:xfrm>
            <a:off x="3458316" y="164413"/>
            <a:ext cx="3180839" cy="50170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350" b="1" dirty="0">
                <a:latin typeface="+mn-lt"/>
              </a:rPr>
              <a:t>EAST ARM PASSAGE PLAN</a:t>
            </a:r>
            <a:endParaRPr lang="en-US" sz="1350" dirty="0">
              <a:ea typeface="+mj-lt"/>
              <a:cs typeface="+mj-lt"/>
            </a:endParaRPr>
          </a:p>
          <a:p>
            <a:pPr algn="r"/>
            <a:r>
              <a:rPr lang="en-US" sz="1350" b="1" dirty="0">
                <a:latin typeface="Calibri"/>
                <a:cs typeface="Calibri"/>
              </a:rPr>
              <a:t>PIL-PP-16</a:t>
            </a:r>
            <a:endParaRPr lang="en-US" sz="1350" dirty="0">
              <a:latin typeface="Calibri Light" panose="020F0302020204030204"/>
              <a:cs typeface="Calibri Light" panose="020F0302020204030204"/>
            </a:endParaRPr>
          </a:p>
        </p:txBody>
      </p:sp>
      <p:pic>
        <p:nvPicPr>
          <p:cNvPr id="2" name="Picture 2" descr="Map&#10;&#10;Description automatically generated">
            <a:extLst>
              <a:ext uri="{FF2B5EF4-FFF2-40B4-BE49-F238E27FC236}">
                <a16:creationId xmlns:a16="http://schemas.microsoft.com/office/drawing/2014/main" id="{C5786E69-5403-529A-E0B4-694F75F10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99" y="1329733"/>
            <a:ext cx="6449015" cy="7313912"/>
          </a:xfrm>
          <a:prstGeom prst="rect">
            <a:avLst/>
          </a:prstGeom>
        </p:spPr>
      </p:pic>
      <p:sp>
        <p:nvSpPr>
          <p:cNvPr id="16" name="Text Box 395">
            <a:extLst>
              <a:ext uri="{FF2B5EF4-FFF2-40B4-BE49-F238E27FC236}">
                <a16:creationId xmlns:a16="http://schemas.microsoft.com/office/drawing/2014/main" id="{9110AB74-39AF-E439-6AC8-EFEA8517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778" y="4633885"/>
            <a:ext cx="2849882" cy="11207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just"/>
            <a:r>
              <a:rPr lang="en-AU" sz="600" b="1" dirty="0">
                <a:effectLst/>
                <a:ea typeface="Times New Roman" panose="02020603050405020304" pitchFamily="18" charset="0"/>
                <a:cs typeface="Arial"/>
              </a:rPr>
              <a:t>PLEASE NOTE: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 THE CHARTS USED ON THIS PASSAGE PLAN ARE NOT TO SCALE.  THESE CHARTS FORM PART OF THE MASTER/PILOT EXCHANGE AND ARE FOR INFORMATION ONLY.  NAVIGATIONAL CHARTS AND/OR APPROVED ECDIS SHOULD BE REFERRED TO IN ALL CASES. 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 INDICATED COURSES ARE A GUIDELINE ONLY.  VESSEL'S ROUTE IS TO BE DISCUSSED DURING THE MASTER/PILOT EXCHANGE AND AGREED TO BY THE MASTER.</a:t>
            </a:r>
          </a:p>
          <a:p>
            <a:r>
              <a:rPr lang="en-AU" sz="600" dirty="0">
                <a:ea typeface="Times New Roman" panose="02020603050405020304" pitchFamily="18" charset="0"/>
                <a:cs typeface="Arial"/>
              </a:rPr>
              <a:t>*  THE SHIP'S POSITION, THE VESSEL'S CONDITION AND HARBOUR TRAFFIC ARE TO BE MONITORED THROUGHOUT THE PASSAGE BY THE BRIDGE TEAM. </a:t>
            </a:r>
          </a:p>
          <a:p>
            <a:r>
              <a:rPr lang="en-AU" sz="600" b="1" dirty="0">
                <a:solidFill>
                  <a:srgbClr val="FF0000"/>
                </a:solidFill>
                <a:ea typeface="Times New Roman" panose="02020603050405020304" pitchFamily="18" charset="0"/>
                <a:cs typeface="Arial"/>
              </a:rPr>
              <a:t>* THE BRIDGE TEAM MUST IMMEDIATELY MAKE THE PILOT AWARE OF ANY CONCERNS OR ANYTHING NOT UNDERSTOOD </a:t>
            </a:r>
            <a:endParaRPr lang="en-AU" sz="600" b="1" dirty="0">
              <a:ea typeface="Times New Roman" panose="02020603050405020304" pitchFamily="18" charset="0"/>
              <a:cs typeface="Arial"/>
            </a:endParaRPr>
          </a:p>
          <a:p>
            <a:pPr algn="just"/>
            <a:endParaRPr lang="en-AU" sz="75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3772E2-EBCC-C8B0-99CD-62EC9F260A35}"/>
              </a:ext>
            </a:extLst>
          </p:cNvPr>
          <p:cNvSpPr txBox="1"/>
          <p:nvPr/>
        </p:nvSpPr>
        <p:spPr>
          <a:xfrm>
            <a:off x="169664" y="7132587"/>
            <a:ext cx="761403" cy="14385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00" b="1" u="sng" dirty="0">
                <a:cs typeface="Calibri"/>
              </a:rPr>
              <a:t>TUGS</a:t>
            </a:r>
            <a:endParaRPr lang="en-US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PALMERSTON &amp; STOKES</a:t>
            </a:r>
          </a:p>
          <a:p>
            <a:r>
              <a:rPr lang="en-US" sz="700" dirty="0">
                <a:cs typeface="Calibri"/>
              </a:rPr>
              <a:t> (ASD 83T)</a:t>
            </a:r>
            <a:endParaRPr lang="en-US" dirty="0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STOCKTON &amp; MACQUARIE</a:t>
            </a:r>
          </a:p>
          <a:p>
            <a:r>
              <a:rPr lang="en-US" sz="700" dirty="0">
                <a:cs typeface="Calibri"/>
              </a:rPr>
              <a:t> (ASD 82T)</a:t>
            </a:r>
            <a:endParaRPr lang="en-US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MATARANKA</a:t>
            </a:r>
          </a:p>
          <a:p>
            <a:r>
              <a:rPr lang="en-US" sz="700" dirty="0">
                <a:cs typeface="Calibri"/>
              </a:rPr>
              <a:t> (ASD 70T) </a:t>
            </a:r>
            <a:endParaRPr lang="en-US">
              <a:cs typeface="Calibri" panose="020F0502020204030204"/>
            </a:endParaRPr>
          </a:p>
          <a:p>
            <a:r>
              <a:rPr lang="en-US" sz="700" dirty="0">
                <a:cs typeface="Calibri"/>
              </a:rPr>
              <a:t>WOYONG </a:t>
            </a:r>
          </a:p>
          <a:p>
            <a:r>
              <a:rPr lang="en-US" sz="700" dirty="0">
                <a:cs typeface="Calibri"/>
              </a:rPr>
              <a:t>(ASD 47)</a:t>
            </a:r>
            <a:endParaRPr lang="en-US" dirty="0">
              <a:cs typeface="Calibri" panose="020F0502020204030204"/>
            </a:endParaRPr>
          </a:p>
          <a:p>
            <a:endParaRPr lang="en-US" sz="700" dirty="0">
              <a:cs typeface="Calibri"/>
            </a:endParaRPr>
          </a:p>
        </p:txBody>
      </p:sp>
      <p:pic>
        <p:nvPicPr>
          <p:cNvPr id="3" name="Picture 9">
            <a:extLst>
              <a:ext uri="{FF2B5EF4-FFF2-40B4-BE49-F238E27FC236}">
                <a16:creationId xmlns:a16="http://schemas.microsoft.com/office/drawing/2014/main" id="{5D8B6D74-C755-E59B-DDC9-FB4EA028A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5" y="8901744"/>
            <a:ext cx="2533650" cy="25717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392B8A0-3E72-1579-5944-BA8D63C9A932}"/>
              </a:ext>
            </a:extLst>
          </p:cNvPr>
          <p:cNvSpPr/>
          <p:nvPr/>
        </p:nvSpPr>
        <p:spPr>
          <a:xfrm>
            <a:off x="2063470" y="2164556"/>
            <a:ext cx="164963" cy="87225"/>
          </a:xfrm>
          <a:prstGeom prst="rect">
            <a:avLst/>
          </a:prstGeom>
          <a:solidFill>
            <a:srgbClr val="D8D4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861099-6E73-F5C7-BD07-0C8A3DE0A187}"/>
              </a:ext>
            </a:extLst>
          </p:cNvPr>
          <p:cNvSpPr txBox="1"/>
          <p:nvPr/>
        </p:nvSpPr>
        <p:spPr>
          <a:xfrm>
            <a:off x="2365008" y="1762071"/>
            <a:ext cx="409942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cs typeface="Calibri"/>
              </a:rPr>
              <a:t>Critical Depth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CFEE3C-3CE3-F8AF-2616-16284B01C453}"/>
              </a:ext>
            </a:extLst>
          </p:cNvPr>
          <p:cNvSpPr txBox="1"/>
          <p:nvPr/>
        </p:nvSpPr>
        <p:spPr>
          <a:xfrm>
            <a:off x="4741811" y="6948859"/>
            <a:ext cx="494859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cs typeface="Calibri"/>
              </a:rPr>
              <a:t>Critical Depth</a:t>
            </a:r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099B485-0FD4-ED08-4782-7AF0FAEA1F49}"/>
              </a:ext>
            </a:extLst>
          </p:cNvPr>
          <p:cNvCxnSpPr/>
          <p:nvPr/>
        </p:nvCxnSpPr>
        <p:spPr>
          <a:xfrm>
            <a:off x="4753194" y="7151511"/>
            <a:ext cx="68712" cy="3065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7618CC5-4F47-C10A-149A-091EB1171F78}"/>
              </a:ext>
            </a:extLst>
          </p:cNvPr>
          <p:cNvSpPr txBox="1"/>
          <p:nvPr/>
        </p:nvSpPr>
        <p:spPr>
          <a:xfrm>
            <a:off x="4609672" y="7847402"/>
            <a:ext cx="407799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600" dirty="0">
                <a:cs typeface="Calibri"/>
              </a:rPr>
              <a:t>Critical Depth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BD0562-1AFF-FE13-FEF8-B4E2C8F11BA2}"/>
              </a:ext>
            </a:extLst>
          </p:cNvPr>
          <p:cNvCxnSpPr>
            <a:cxnSpLocks/>
          </p:cNvCxnSpPr>
          <p:nvPr/>
        </p:nvCxnSpPr>
        <p:spPr>
          <a:xfrm flipV="1">
            <a:off x="5017471" y="7682708"/>
            <a:ext cx="332989" cy="1559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3CDED0D-3BB4-5E6D-6DF5-B0A07C2F06ED}"/>
              </a:ext>
            </a:extLst>
          </p:cNvPr>
          <p:cNvCxnSpPr>
            <a:cxnSpLocks/>
          </p:cNvCxnSpPr>
          <p:nvPr/>
        </p:nvCxnSpPr>
        <p:spPr>
          <a:xfrm flipH="1">
            <a:off x="2060208" y="1958458"/>
            <a:ext cx="274848" cy="2801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14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fb12912c-041b-4da0-b844-e4cb499d6509" ContentTypeId="0x010100A5916E8D9B1AD24BB8BF2D648CC28FC707" PreviousValue="tru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ID xmlns="3e9b44d3-7f9a-44f7-b2e3-7baac7d94cc9">PIL-PP-16</DocID>
    <Review_x0020_Date xmlns="3e9b44d3-7f9a-44f7-b2e3-7baac7d94cc9">2027-02-28T14:30:00+00:00</Review_x0020_Date>
    <p039c1c666dc4819a0f3f0219d4cd8b9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Passage Plan</TermName>
          <TermId xmlns="http://schemas.microsoft.com/office/infopath/2007/PartnerControls">d685b382-cf5c-4edc-8705-c452268116b8</TermId>
        </TermInfo>
      </Terms>
    </p039c1c666dc4819a0f3f0219d4cd8b9>
    <ned8191a3a23427cb9ca284488cb2f16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</TermName>
          <TermId xmlns="http://schemas.microsoft.com/office/infopath/2007/PartnerControls">a340c831-803c-4431-9722-cfe24c5dec72</TermId>
        </TermInfo>
      </Terms>
    </ned8191a3a23427cb9ca284488cb2f16>
    <TaxCatchAll xmlns="3e9b44d3-7f9a-44f7-b2e3-7baac7d94cc9">
      <Value>24</Value>
      <Value>59</Value>
      <Value>38</Value>
      <Value>3</Value>
    </TaxCatchAll>
    <References xmlns="3e9b44d3-7f9a-44f7-b2e3-7baac7d94cc9" xsi:nil="true"/>
    <Related_x0020_Documents xmlns="3e9b44d3-7f9a-44f7-b2e3-7baac7d94cc9" xsi:nil="true"/>
    <PublishedDate1 xmlns="3e9b44d3-7f9a-44f7-b2e3-7baac7d94cc9">April 2025</PublishedDate1>
    <e1298890b24c4df5a353563224e5870a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Pilotage</TermName>
          <TermId xmlns="http://schemas.microsoft.com/office/infopath/2007/PartnerControls">4a463847-a780-4cab-a813-08f9353d1855</TermId>
        </TermInfo>
      </Terms>
    </e1298890b24c4df5a353563224e5870a>
    <h338f6066af245c89bbd69dc094f2402 xmlns="3e9b44d3-7f9a-44f7-b2e3-7baac7d94c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General Manager, Operations</TermName>
          <TermId xmlns="http://schemas.microsoft.com/office/infopath/2007/PartnerControls">54973f7f-23e2-440e-8af8-7c3057382365</TermId>
        </TermInfo>
      </Terms>
    </h338f6066af245c89bbd69dc094f2402>
    <_dlc_DocId xmlns="3fc79d0f-6667-498b-8ad3-b94084c99447">CONTROLLED-104805841-394</_dlc_DocId>
    <_dlc_DocIdUrl xmlns="3fc79d0f-6667-498b-8ad3-b94084c99447">
      <Url>https://darwinport.sharepoint.com/sites/controlled-documents/_layouts/15/DocIdRedir.aspx?ID=CONTROLLED-104805841-394</Url>
      <Description>CONTROLLED-104805841-394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arwin Port Controlled Document" ma:contentTypeID="0x010100A5916E8D9B1AD24BB8BF2D648CC28FC707002D766320231A4642B26424019013E945" ma:contentTypeVersion="61" ma:contentTypeDescription="Controlled document library" ma:contentTypeScope="" ma:versionID="b9b8caae21cc1595069e068b60ac78a3">
  <xsd:schema xmlns:xsd="http://www.w3.org/2001/XMLSchema" xmlns:xs="http://www.w3.org/2001/XMLSchema" xmlns:p="http://schemas.microsoft.com/office/2006/metadata/properties" xmlns:ns2="3e9b44d3-7f9a-44f7-b2e3-7baac7d94cc9" xmlns:ns3="3fc79d0f-6667-498b-8ad3-b94084c99447" targetNamespace="http://schemas.microsoft.com/office/2006/metadata/properties" ma:root="true" ma:fieldsID="9be90060f80112985f8a264589a0d831" ns2:_="" ns3:_="">
    <xsd:import namespace="3e9b44d3-7f9a-44f7-b2e3-7baac7d94cc9"/>
    <xsd:import namespace="3fc79d0f-6667-498b-8ad3-b94084c99447"/>
    <xsd:element name="properties">
      <xsd:complexType>
        <xsd:sequence>
          <xsd:element name="documentManagement">
            <xsd:complexType>
              <xsd:all>
                <xsd:element ref="ns2:DocID" minOccurs="0"/>
                <xsd:element ref="ns2:Review_x0020_Date" minOccurs="0"/>
                <xsd:element ref="ns2:References" minOccurs="0"/>
                <xsd:element ref="ns2:Related_x0020_Documents" minOccurs="0"/>
                <xsd:element ref="ns2:PublishedDate1" minOccurs="0"/>
                <xsd:element ref="ns2:p039c1c666dc4819a0f3f0219d4cd8b9" minOccurs="0"/>
                <xsd:element ref="ns2:ned8191a3a23427cb9ca284488cb2f16" minOccurs="0"/>
                <xsd:element ref="ns2:e1298890b24c4df5a353563224e5870a" minOccurs="0"/>
                <xsd:element ref="ns2:TaxCatchAll" minOccurs="0"/>
                <xsd:element ref="ns2:h338f6066af245c89bbd69dc094f2402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9b44d3-7f9a-44f7-b2e3-7baac7d94cc9" elementFormDefault="qualified">
    <xsd:import namespace="http://schemas.microsoft.com/office/2006/documentManagement/types"/>
    <xsd:import namespace="http://schemas.microsoft.com/office/infopath/2007/PartnerControls"/>
    <xsd:element name="DocID" ma:index="5" nillable="true" ma:displayName="DocID" ma:description="Document ID" ma:internalName="DocID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default="" ma:description="Review date for the controlled document" ma:format="DateOnly" ma:internalName="Review_x0020_Date">
      <xsd:simpleType>
        <xsd:restriction base="dms:DateTime"/>
      </xsd:simpleType>
    </xsd:element>
    <xsd:element name="References" ma:index="7" nillable="true" ma:displayName="References" ma:default="" ma:description="Reference links for the controlled document" ma:internalName="References">
      <xsd:simpleType>
        <xsd:restriction base="dms:Note"/>
      </xsd:simpleType>
    </xsd:element>
    <xsd:element name="Related_x0020_Documents" ma:index="8" nillable="true" ma:displayName="Related Documents" ma:description="Any related document links for the controlled document" ma:internalName="Related_x0020_Documents" ma:readOnly="false">
      <xsd:simpleType>
        <xsd:restriction base="dms:Note"/>
      </xsd:simpleType>
    </xsd:element>
    <xsd:element name="PublishedDate1" ma:index="9" nillable="true" ma:displayName="Published Date" ma:description="Month the controlled document is published" ma:internalName="PublishedDate1" ma:readOnly="false">
      <xsd:simpleType>
        <xsd:restriction base="dms:Text">
          <xsd:maxLength value="255"/>
        </xsd:restriction>
      </xsd:simpleType>
    </xsd:element>
    <xsd:element name="p039c1c666dc4819a0f3f0219d4cd8b9" ma:index="10" ma:taxonomy="true" ma:internalName="p039c1c666dc4819a0f3f0219d4cd8b9" ma:taxonomyFieldName="Document_x0020_Type" ma:displayName="Document Type" ma:default="" ma:fieldId="{9039c1c6-66dc-4819-a0f3-f0219d4cd8b9}" ma:sspId="fb12912c-041b-4da0-b844-e4cb499d6509" ma:termSetId="f9ea525a-cc9d-491c-8e4b-602ad7e98d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ed8191a3a23427cb9ca284488cb2f16" ma:index="12" ma:taxonomy="true" ma:internalName="ned8191a3a23427cb9ca284488cb2f16" ma:taxonomyFieldName="Information_x0020_Security" ma:displayName="Information Security" ma:default="" ma:fieldId="{7ed8191a-3a23-427c-b9ca-284488cb2f16}" ma:sspId="fb12912c-041b-4da0-b844-e4cb499d6509" ma:termSetId="95cae2ea-a2e8-4c6f-8d0f-42e0685863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1298890b24c4df5a353563224e5870a" ma:index="16" ma:taxonomy="true" ma:internalName="e1298890b24c4df5a353563224e5870a" ma:taxonomyFieldName="Business_x0020_Unit" ma:displayName="Business Unit" ma:default="" ma:fieldId="{e1298890-b24c-4df5-a353-563224e5870a}" ma:sspId="fb12912c-041b-4da0-b844-e4cb499d6509" ma:termSetId="2ac403c5-6223-4ad4-9666-7b8cfd81b36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19342295-73ec-489e-91f1-e4a4b2b88b95}" ma:internalName="TaxCatchAll" ma:showField="CatchAllData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38f6066af245c89bbd69dc094f2402" ma:index="19" nillable="true" ma:taxonomy="true" ma:internalName="h338f6066af245c89bbd69dc094f2402" ma:taxonomyFieldName="Owner" ma:displayName="Owner" ma:default="" ma:fieldId="{1338f606-6af2-45c8-9bbd-69dc094f2402}" ma:sspId="fb12912c-041b-4da0-b844-e4cb499d6509" ma:termSetId="31bbf219-d18c-4ed1-a68e-b2d62ba6c20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0" nillable="true" ma:displayName="Taxonomy Catch All Column1" ma:hidden="true" ma:list="{19342295-73ec-489e-91f1-e4a4b2b88b95}" ma:internalName="TaxCatchAllLabel" ma:readOnly="true" ma:showField="CatchAllDataLabel" ma:web="3fc79d0f-6667-498b-8ad3-b94084c994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79d0f-6667-498b-8ad3-b94084c99447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80453C-FD35-4E96-B3D9-E9F40ABE3F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520C7E0-7BC2-4231-8730-4F5410DC688D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5DD880EF-CC11-4404-9D78-CDF55FBDDBEF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3fc79d0f-6667-498b-8ad3-b94084c99447"/>
    <ds:schemaRef ds:uri="http://purl.org/dc/elements/1.1/"/>
    <ds:schemaRef ds:uri="3e9b44d3-7f9a-44f7-b2e3-7baac7d94cc9"/>
    <ds:schemaRef ds:uri="http://schemas.microsoft.com/office/infopath/2007/PartnerControls"/>
    <ds:schemaRef ds:uri="http://www.w3.org/XML/1998/namespace"/>
    <ds:schemaRef ds:uri="http://schemas.openxmlformats.org/package/2006/metadata/core-properties"/>
  </ds:schemaRefs>
</ds:datastoreItem>
</file>

<file path=customXml/itemProps4.xml><?xml version="1.0" encoding="utf-8"?>
<ds:datastoreItem xmlns:ds="http://schemas.openxmlformats.org/officeDocument/2006/customXml" ds:itemID="{941AF2A4-1491-4C63-BB4E-1B3AB24EA2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9b44d3-7f9a-44f7-b2e3-7baac7d94cc9"/>
    <ds:schemaRef ds:uri="3fc79d0f-6667-498b-8ad3-b94084c99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4D799E18-2A9F-4E14-A0D1-056420254D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288</Words>
  <Application>Microsoft Office PowerPoint</Application>
  <PresentationFormat>On-screen Show (4:3)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ARM Passage Plan</dc:title>
  <dc:creator>Alyce Breed</dc:creator>
  <cp:lastModifiedBy>Andrew Scott</cp:lastModifiedBy>
  <cp:revision>378</cp:revision>
  <dcterms:created xsi:type="dcterms:W3CDTF">2022-02-04T01:48:22Z</dcterms:created>
  <dcterms:modified xsi:type="dcterms:W3CDTF">2026-03-25T01:11:59Z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0x010100A5916E8D9B1AD24BB8BF2D648CC28FC707002D766320231A4642B26424019013E945</vt:lpwstr>
  </property>
  <property fmtid="{D5CDD505-2E9C-101B-9397-08002B2CF9AE}" pid="3" name="_dlc_DocIdItemGuid">
    <vt:lpwstr>9167d7d0-8c48-4549-bca8-2332cd269676</vt:lpwstr>
  </property>
  <property fmtid="{D5CDD505-2E9C-101B-9397-08002B2CF9AE}" pid="4" name="Business Unit">
    <vt:lpwstr>38;#Pilotage|4a463847-a780-4cab-a813-08f9353d1855</vt:lpwstr>
  </property>
  <property fmtid="{D5CDD505-2E9C-101B-9397-08002B2CF9AE}" pid="5" name="Information Security">
    <vt:lpwstr>3;#General|a340c831-803c-4431-9722-cfe24c5dec72</vt:lpwstr>
  </property>
  <property fmtid="{D5CDD505-2E9C-101B-9397-08002B2CF9AE}" pid="6" name="Owner">
    <vt:lpwstr>24;#General Manager, Operations|54973f7f-23e2-440e-8af8-7c3057382365</vt:lpwstr>
  </property>
  <property fmtid="{D5CDD505-2E9C-101B-9397-08002B2CF9AE}" pid="7" name="Document Type">
    <vt:lpwstr>59;#Passage Plan|d685b382-cf5c-4edc-8705-c452268116b8</vt:lpwstr>
  </property>
  <property fmtid="{D5CDD505-2E9C-101B-9397-08002B2CF9AE}" pid="8" name="Order">
    <vt:r8>29800</vt:r8>
  </property>
  <property fmtid="{D5CDD505-2E9C-101B-9397-08002B2CF9AE}" pid="9" name="h338f6066af245c89bbd69dc094f2402">
    <vt:lpwstr>General Manager, Operations|54973f7f-23e2-440e-8af8-7c3057382365</vt:lpwstr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DocID">
    <vt:lpwstr>PIL-TMP-13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PublishedDate1">
    <vt:lpwstr>January 2022</vt:lpwstr>
  </property>
  <property fmtid="{D5CDD505-2E9C-101B-9397-08002B2CF9AE}" pid="17" name="TriggerFlowInfo">
    <vt:lpwstr/>
  </property>
  <property fmtid="{D5CDD505-2E9C-101B-9397-08002B2CF9AE}" pid="18" name="Vessel Name">
    <vt:lpwstr/>
  </property>
  <property fmtid="{D5CDD505-2E9C-101B-9397-08002B2CF9AE}" pid="19" name="SharedWithUsers">
    <vt:lpwstr>35;#Scott Wilson</vt:lpwstr>
  </property>
  <property fmtid="{D5CDD505-2E9C-101B-9397-08002B2CF9AE}" pid="20" name="DocumentStatus">
    <vt:lpwstr>Under Review</vt:lpwstr>
  </property>
  <property fmtid="{D5CDD505-2E9C-101B-9397-08002B2CF9AE}" pid="21" name="AssignedTo">
    <vt:lpwstr>35</vt:lpwstr>
  </property>
  <property fmtid="{D5CDD505-2E9C-101B-9397-08002B2CF9AE}" pid="22" name="ApprovalComments">
    <vt:lpwstr>Review Completed by Scott Wilson on 18/03/2025 03:16 - </vt:lpwstr>
  </property>
  <property fmtid="{D5CDD505-2E9C-101B-9397-08002B2CF9AE}" pid="23" name="Document_x0020_Type">
    <vt:lpwstr>59;#Passage Plan|d685b382-cf5c-4edc-8705-c452268116b8</vt:lpwstr>
  </property>
  <property fmtid="{D5CDD505-2E9C-101B-9397-08002B2CF9AE}" pid="24" name="Information_x0020_Security">
    <vt:lpwstr>3;#General|a340c831-803c-4431-9722-cfe24c5dec72</vt:lpwstr>
  </property>
  <property fmtid="{D5CDD505-2E9C-101B-9397-08002B2CF9AE}" pid="25" name="Business_x0020_Unit">
    <vt:lpwstr>38;#Pilotage|4a463847-a780-4cab-a813-08f9353d1855</vt:lpwstr>
  </property>
  <property fmtid="{D5CDD505-2E9C-101B-9397-08002B2CF9AE}" pid="26" name="FinishReview">
    <vt:lpwstr/>
  </property>
  <property fmtid="{D5CDD505-2E9C-101B-9397-08002B2CF9AE}" pid="27" name="ReviewBy">
    <vt:lpwstr>73</vt:lpwstr>
  </property>
</Properties>
</file>