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6"/>
    <p:sldMasterId id="2147483684" r:id="rId7"/>
  </p:sldMasterIdLst>
  <p:sldIdLst>
    <p:sldId id="258" r:id="rId8"/>
    <p:sldId id="259" r:id="rId9"/>
    <p:sldId id="260" r:id="rId10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7D7"/>
    <a:srgbClr val="DF2828"/>
    <a:srgbClr val="EA00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61065-5467-4310-AC88-A6A291749F11}" v="1" dt="2026-03-25T01:37:20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2208" y="-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microsoft.com/office/2016/11/relationships/changesInfo" Target="changesInfos/changesInfo1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Scott" userId="07024e38-a524-43dd-a8c3-28963672bbd2" providerId="ADAL" clId="{4DB3DB85-14E6-49E9-9B80-1A58B8716F07}"/>
    <pc:docChg chg="undo custSel modSld">
      <pc:chgData name="Andrew Scott" userId="07024e38-a524-43dd-a8c3-28963672bbd2" providerId="ADAL" clId="{4DB3DB85-14E6-49E9-9B80-1A58B8716F07}" dt="2026-03-25T01:41:39.990" v="270" actId="255"/>
      <pc:docMkLst>
        <pc:docMk/>
      </pc:docMkLst>
      <pc:sldChg chg="addSp delSp modSp mod">
        <pc:chgData name="Andrew Scott" userId="07024e38-a524-43dd-a8c3-28963672bbd2" providerId="ADAL" clId="{4DB3DB85-14E6-49E9-9B80-1A58B8716F07}" dt="2026-03-25T01:41:39.990" v="270" actId="255"/>
        <pc:sldMkLst>
          <pc:docMk/>
          <pc:sldMk cId="3314081790" sldId="258"/>
        </pc:sldMkLst>
        <pc:spChg chg="mod">
          <ac:chgData name="Andrew Scott" userId="07024e38-a524-43dd-a8c3-28963672bbd2" providerId="ADAL" clId="{4DB3DB85-14E6-49E9-9B80-1A58B8716F07}" dt="2026-03-25T01:32:36.359" v="12" actId="14100"/>
          <ac:spMkLst>
            <pc:docMk/>
            <pc:sldMk cId="3314081790" sldId="258"/>
            <ac:spMk id="2" creationId="{8965FE8F-A588-EF59-FD29-703AF84043D0}"/>
          </ac:spMkLst>
        </pc:spChg>
        <pc:spChg chg="mod">
          <ac:chgData name="Andrew Scott" userId="07024e38-a524-43dd-a8c3-28963672bbd2" providerId="ADAL" clId="{4DB3DB85-14E6-49E9-9B80-1A58B8716F07}" dt="2026-03-25T01:33:00.835" v="18" actId="14100"/>
          <ac:spMkLst>
            <pc:docMk/>
            <pc:sldMk cId="3314081790" sldId="258"/>
            <ac:spMk id="12" creationId="{04737FC6-B4B7-2033-23CF-A3A10360835C}"/>
          </ac:spMkLst>
        </pc:spChg>
        <pc:spChg chg="mod">
          <ac:chgData name="Andrew Scott" userId="07024e38-a524-43dd-a8c3-28963672bbd2" providerId="ADAL" clId="{4DB3DB85-14E6-49E9-9B80-1A58B8716F07}" dt="2026-03-25T01:35:24.674" v="89" actId="20577"/>
          <ac:spMkLst>
            <pc:docMk/>
            <pc:sldMk cId="3314081790" sldId="258"/>
            <ac:spMk id="14" creationId="{07B02A83-9CAE-2D2A-AA77-F14BD02C8959}"/>
          </ac:spMkLst>
        </pc:spChg>
        <pc:spChg chg="mod">
          <ac:chgData name="Andrew Scott" userId="07024e38-a524-43dd-a8c3-28963672bbd2" providerId="ADAL" clId="{4DB3DB85-14E6-49E9-9B80-1A58B8716F07}" dt="2026-03-25T01:33:36.833" v="67" actId="20577"/>
          <ac:spMkLst>
            <pc:docMk/>
            <pc:sldMk cId="3314081790" sldId="258"/>
            <ac:spMk id="15" creationId="{28B61312-5A2C-2BC6-DF7F-848338AA73E3}"/>
          </ac:spMkLst>
        </pc:spChg>
        <pc:spChg chg="add mod">
          <ac:chgData name="Andrew Scott" userId="07024e38-a524-43dd-a8c3-28963672bbd2" providerId="ADAL" clId="{4DB3DB85-14E6-49E9-9B80-1A58B8716F07}" dt="2026-03-25T01:41:39.990" v="270" actId="255"/>
          <ac:spMkLst>
            <pc:docMk/>
            <pc:sldMk cId="3314081790" sldId="258"/>
            <ac:spMk id="17" creationId="{3ACD5E8D-CD6E-72EE-0A76-2075BAD59581}"/>
          </ac:spMkLst>
        </pc:spChg>
        <pc:spChg chg="del mod">
          <ac:chgData name="Andrew Scott" userId="07024e38-a524-43dd-a8c3-28963672bbd2" providerId="ADAL" clId="{4DB3DB85-14E6-49E9-9B80-1A58B8716F07}" dt="2026-03-25T01:34:11.824" v="78" actId="478"/>
          <ac:spMkLst>
            <pc:docMk/>
            <pc:sldMk cId="3314081790" sldId="258"/>
            <ac:spMk id="20" creationId="{7634A680-81AC-7A01-BDAF-3A2F403ED618}"/>
          </ac:spMkLst>
        </pc:spChg>
        <pc:spChg chg="del">
          <ac:chgData name="Andrew Scott" userId="07024e38-a524-43dd-a8c3-28963672bbd2" providerId="ADAL" clId="{4DB3DB85-14E6-49E9-9B80-1A58B8716F07}" dt="2026-03-25T01:34:05.312" v="74" actId="478"/>
          <ac:spMkLst>
            <pc:docMk/>
            <pc:sldMk cId="3314081790" sldId="258"/>
            <ac:spMk id="21" creationId="{42B42CC7-8EC1-6B2A-E114-709E810D6A96}"/>
          </ac:spMkLst>
        </pc:spChg>
        <pc:spChg chg="add del">
          <ac:chgData name="Andrew Scott" userId="07024e38-a524-43dd-a8c3-28963672bbd2" providerId="ADAL" clId="{4DB3DB85-14E6-49E9-9B80-1A58B8716F07}" dt="2026-03-25T01:34:55.598" v="86" actId="478"/>
          <ac:spMkLst>
            <pc:docMk/>
            <pc:sldMk cId="3314081790" sldId="258"/>
            <ac:spMk id="22" creationId="{74DA2635-7B79-B3E8-FDBD-E417A2FD28F3}"/>
          </ac:spMkLst>
        </pc:spChg>
        <pc:spChg chg="del mod">
          <ac:chgData name="Andrew Scott" userId="07024e38-a524-43dd-a8c3-28963672bbd2" providerId="ADAL" clId="{4DB3DB85-14E6-49E9-9B80-1A58B8716F07}" dt="2026-03-25T01:33:57.376" v="69" actId="478"/>
          <ac:spMkLst>
            <pc:docMk/>
            <pc:sldMk cId="3314081790" sldId="258"/>
            <ac:spMk id="24" creationId="{A74D5B7A-5442-BD00-58EE-0E2119E7787A}"/>
          </ac:spMkLst>
        </pc:spChg>
        <pc:spChg chg="del mod">
          <ac:chgData name="Andrew Scott" userId="07024e38-a524-43dd-a8c3-28963672bbd2" providerId="ADAL" clId="{4DB3DB85-14E6-49E9-9B80-1A58B8716F07}" dt="2026-03-25T01:34:01.057" v="73" actId="478"/>
          <ac:spMkLst>
            <pc:docMk/>
            <pc:sldMk cId="3314081790" sldId="258"/>
            <ac:spMk id="25" creationId="{0D85E929-4923-CAEA-5E89-8DA68C2205B7}"/>
          </ac:spMkLst>
        </pc:spChg>
        <pc:picChg chg="del mod">
          <ac:chgData name="Andrew Scott" userId="07024e38-a524-43dd-a8c3-28963672bbd2" providerId="ADAL" clId="{4DB3DB85-14E6-49E9-9B80-1A58B8716F07}" dt="2026-03-25T01:40:36.800" v="264" actId="478"/>
          <ac:picMkLst>
            <pc:docMk/>
            <pc:sldMk cId="3314081790" sldId="258"/>
            <ac:picMk id="11" creationId="{0A43FBE1-EB2E-A09A-A888-32F821490F95}"/>
          </ac:picMkLst>
        </pc:picChg>
      </pc:sldChg>
      <pc:sldChg chg="modSp mod">
        <pc:chgData name="Andrew Scott" userId="07024e38-a524-43dd-a8c3-28963672bbd2" providerId="ADAL" clId="{4DB3DB85-14E6-49E9-9B80-1A58B8716F07}" dt="2026-03-25T01:35:44.718" v="108" actId="20577"/>
        <pc:sldMkLst>
          <pc:docMk/>
          <pc:sldMk cId="1989448938" sldId="259"/>
        </pc:sldMkLst>
        <pc:spChg chg="mod">
          <ac:chgData name="Andrew Scott" userId="07024e38-a524-43dd-a8c3-28963672bbd2" providerId="ADAL" clId="{4DB3DB85-14E6-49E9-9B80-1A58B8716F07}" dt="2026-03-25T01:35:44.718" v="108" actId="20577"/>
          <ac:spMkLst>
            <pc:docMk/>
            <pc:sldMk cId="1989448938" sldId="259"/>
            <ac:spMk id="11" creationId="{D4135914-BA40-8483-86A7-BB181E9156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1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4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9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0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5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2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9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7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6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C4B80-7782-45CF-8FDF-999324DAD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" y="63876"/>
            <a:ext cx="1533075" cy="53757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87091D9-C1A5-4714-AF23-1590EA827BB3}"/>
              </a:ext>
            </a:extLst>
          </p:cNvPr>
          <p:cNvSpPr txBox="1">
            <a:spLocks/>
          </p:cNvSpPr>
          <p:nvPr/>
        </p:nvSpPr>
        <p:spPr>
          <a:xfrm>
            <a:off x="117486" y="633910"/>
            <a:ext cx="3490028" cy="1453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9154" algn="ctr"/>
                <a:tab pos="4298311" algn="r"/>
              </a:tabLst>
            </a:pPr>
            <a:r>
              <a:rPr lang="en-AU" sz="675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 in growth, connecting people and supporting potential</a:t>
            </a:r>
            <a:endParaRPr lang="en-AU" sz="67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3BB90BE-4BB1-43D1-AE37-EE020139075D}"/>
              </a:ext>
            </a:extLst>
          </p:cNvPr>
          <p:cNvSpPr txBox="1">
            <a:spLocks/>
          </p:cNvSpPr>
          <p:nvPr/>
        </p:nvSpPr>
        <p:spPr>
          <a:xfrm>
            <a:off x="2788343" y="200773"/>
            <a:ext cx="3948792" cy="50170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350" b="1" dirty="0">
                <a:latin typeface="+mn-lt"/>
              </a:rPr>
              <a:t>INPEX ILNG &amp; ILPG PASSAGE INFORMATION INWARDS</a:t>
            </a:r>
          </a:p>
          <a:p>
            <a:pPr algn="r"/>
            <a:r>
              <a:rPr lang="en-US" sz="1350" b="1" dirty="0">
                <a:latin typeface="+mn-lt"/>
              </a:rPr>
              <a:t>PIL-PP-18</a:t>
            </a:r>
            <a:endParaRPr lang="en-US" sz="1350" b="1" dirty="0">
              <a:latin typeface="+mn-lt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0F21D-2CB0-418F-9B77-B8DA57FB8C14}"/>
              </a:ext>
            </a:extLst>
          </p:cNvPr>
          <p:cNvSpPr/>
          <p:nvPr/>
        </p:nvSpPr>
        <p:spPr>
          <a:xfrm>
            <a:off x="0" y="8902374"/>
            <a:ext cx="6858000" cy="239489"/>
          </a:xfrm>
          <a:prstGeom prst="rect">
            <a:avLst/>
          </a:prstGeom>
          <a:solidFill>
            <a:srgbClr val="DF2828"/>
          </a:solidFill>
          <a:ln>
            <a:solidFill>
              <a:srgbClr val="D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A4E367-3ACB-CBEF-AC0D-468BD23645E2}"/>
              </a:ext>
            </a:extLst>
          </p:cNvPr>
          <p:cNvSpPr txBox="1"/>
          <p:nvPr/>
        </p:nvSpPr>
        <p:spPr>
          <a:xfrm>
            <a:off x="246223" y="8090623"/>
            <a:ext cx="6443469" cy="62324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endParaRPr lang="en-AU" sz="900" b="1"/>
          </a:p>
          <a:p>
            <a:r>
              <a:rPr lang="en-AU" sz="900" b="1"/>
              <a:t>MASTER:_________________________________                                                     SIGNATURE:___________________________</a:t>
            </a:r>
            <a:endParaRPr lang="en-AU" sz="900" b="1">
              <a:cs typeface="Calibri"/>
            </a:endParaRPr>
          </a:p>
          <a:p>
            <a:endParaRPr lang="en-AU" sz="900" b="1">
              <a:cs typeface="Calibri"/>
            </a:endParaRPr>
          </a:p>
          <a:p>
            <a:r>
              <a:rPr lang="en-AU" sz="900" b="1"/>
              <a:t>PILOT:___________________________________                                                      SIGNATURE:___________________________</a:t>
            </a:r>
            <a:endParaRPr lang="en-AU" sz="900" b="1">
              <a:cs typeface="Calibri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88CA441-5BCC-3213-4CC4-256277E94BB3}"/>
              </a:ext>
            </a:extLst>
          </p:cNvPr>
          <p:cNvSpPr txBox="1"/>
          <p:nvPr/>
        </p:nvSpPr>
        <p:spPr>
          <a:xfrm>
            <a:off x="252895" y="7884231"/>
            <a:ext cx="52907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75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PRINCIPLES OF BRIDGE RESOURCE MANAGEMENT MUST BE ADHERED TO AT ALL TIMES</a:t>
            </a:r>
            <a:endParaRPr lang="en-AU" sz="75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D95F53A-C3C6-FC0D-41F4-75F60B330423}"/>
              </a:ext>
            </a:extLst>
          </p:cNvPr>
          <p:cNvSpPr txBox="1">
            <a:spLocks/>
          </p:cNvSpPr>
          <p:nvPr/>
        </p:nvSpPr>
        <p:spPr>
          <a:xfrm>
            <a:off x="253152" y="8789231"/>
            <a:ext cx="2028506" cy="1221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149208" algn="ctr"/>
                <a:tab pos="4298418" algn="r"/>
              </a:tabLst>
            </a:pPr>
            <a:r>
              <a:rPr lang="en-US" sz="6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AU" sz="600" b="1" i="1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eamwork</a:t>
            </a:r>
            <a:r>
              <a:rPr lang="en-AU" sz="6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Respect | Integrity | Honesty | Safety                                                                                                                          </a:t>
            </a:r>
            <a:endParaRPr lang="en-AU" sz="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7B02A83-9CAE-2D2A-AA77-F14BD02C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7082" y="8707139"/>
            <a:ext cx="1371270" cy="273844"/>
          </a:xfrm>
        </p:spPr>
        <p:txBody>
          <a:bodyPr/>
          <a:lstStyle/>
          <a:p>
            <a:r>
              <a:rPr lang="en-AU" sz="800" b="1" dirty="0">
                <a:ea typeface="Calibri"/>
                <a:cs typeface="Calibri"/>
              </a:rPr>
              <a:t>Revised March 2026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28B61312-5A2C-2BC6-DF7F-848338AA73E3}"/>
              </a:ext>
            </a:extLst>
          </p:cNvPr>
          <p:cNvSpPr txBox="1"/>
          <p:nvPr/>
        </p:nvSpPr>
        <p:spPr>
          <a:xfrm>
            <a:off x="253533" y="779162"/>
            <a:ext cx="6392365" cy="9551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endParaRPr lang="en-US" sz="900" b="1" dirty="0">
              <a:cs typeface="Calibri"/>
            </a:endParaRPr>
          </a:p>
          <a:p>
            <a:pPr>
              <a:lnSpc>
                <a:spcPct val="50000"/>
              </a:lnSpc>
            </a:pPr>
            <a:endParaRPr lang="en-US" sz="900" b="1" dirty="0">
              <a:cs typeface="Calibri"/>
            </a:endParaRPr>
          </a:p>
          <a:p>
            <a:pPr>
              <a:lnSpc>
                <a:spcPct val="50000"/>
              </a:lnSpc>
            </a:pPr>
            <a:r>
              <a:rPr lang="en-US" sz="900" b="1" dirty="0">
                <a:cs typeface="Calibri"/>
              </a:rPr>
              <a:t>NAME OF VESSEL: ___________________________________                      DATE: _____________________</a:t>
            </a:r>
          </a:p>
          <a:p>
            <a:pPr>
              <a:lnSpc>
                <a:spcPct val="50000"/>
              </a:lnSpc>
            </a:pPr>
            <a:endParaRPr lang="en-US" sz="900" b="1" dirty="0">
              <a:cs typeface="Calibri"/>
            </a:endParaRPr>
          </a:p>
          <a:p>
            <a:pPr>
              <a:lnSpc>
                <a:spcPct val="50000"/>
              </a:lnSpc>
            </a:pPr>
            <a:endParaRPr lang="en-US" sz="900" b="1" dirty="0">
              <a:cs typeface="Calibri"/>
            </a:endParaRPr>
          </a:p>
          <a:p>
            <a:pPr>
              <a:lnSpc>
                <a:spcPct val="50000"/>
              </a:lnSpc>
            </a:pPr>
            <a:r>
              <a:rPr lang="en-US" sz="900" b="1" dirty="0">
                <a:cs typeface="Calibri"/>
              </a:rPr>
              <a:t>POB TIME: ____________________ GT:__________________                      DRAUGHT  F: _______________</a:t>
            </a:r>
            <a:endParaRPr lang="en-US" sz="900" b="1" dirty="0">
              <a:ea typeface="Calibri"/>
              <a:cs typeface="Calibri"/>
            </a:endParaRPr>
          </a:p>
          <a:p>
            <a:pPr>
              <a:lnSpc>
                <a:spcPct val="50000"/>
              </a:lnSpc>
            </a:pPr>
            <a:endParaRPr lang="en-US" sz="900" b="1" dirty="0">
              <a:cs typeface="Calibri"/>
            </a:endParaRPr>
          </a:p>
          <a:p>
            <a:pPr>
              <a:lnSpc>
                <a:spcPct val="50000"/>
              </a:lnSpc>
            </a:pPr>
            <a:endParaRPr lang="en-US" sz="900" b="1" dirty="0">
              <a:cs typeface="Calibri"/>
            </a:endParaRPr>
          </a:p>
          <a:p>
            <a:pPr>
              <a:lnSpc>
                <a:spcPct val="50000"/>
              </a:lnSpc>
            </a:pPr>
            <a:r>
              <a:rPr lang="en-US" sz="900" b="1" dirty="0">
                <a:cs typeface="Calibri"/>
              </a:rPr>
              <a:t>BERTH :       ILPG/ILNG                          LOA:_________________                     DRAUGHT  A: _______________</a:t>
            </a:r>
            <a:endParaRPr lang="en-US" sz="900" b="1" dirty="0">
              <a:ea typeface="Calibri"/>
              <a:cs typeface="Calibri"/>
            </a:endParaRPr>
          </a:p>
          <a:p>
            <a:pPr>
              <a:lnSpc>
                <a:spcPct val="50000"/>
              </a:lnSpc>
            </a:pPr>
            <a:endParaRPr lang="en-US" sz="900" dirty="0">
              <a:cs typeface="Calibri"/>
            </a:endParaRPr>
          </a:p>
          <a:p>
            <a:pPr>
              <a:lnSpc>
                <a:spcPct val="50000"/>
              </a:lnSpc>
            </a:pPr>
            <a:endParaRPr lang="en-US" sz="900" b="1" i="1" dirty="0">
              <a:solidFill>
                <a:srgbClr val="FF0000"/>
              </a:solidFill>
              <a:cs typeface="Calibri"/>
            </a:endParaRPr>
          </a:p>
          <a:p>
            <a:pPr>
              <a:lnSpc>
                <a:spcPct val="50000"/>
              </a:lnSpc>
            </a:pPr>
            <a:r>
              <a:rPr lang="en-US" sz="900" b="1" i="1" dirty="0">
                <a:solidFill>
                  <a:srgbClr val="FF0000"/>
                </a:solidFill>
                <a:cs typeface="Calibri"/>
              </a:rPr>
              <a:t>PORTSIDE ALONGSIDE – Refer to latest NTM for Declared Depths</a:t>
            </a:r>
            <a:endParaRPr lang="en-US" sz="900" b="1" i="1" dirty="0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lnSpc>
                <a:spcPct val="50000"/>
              </a:lnSpc>
            </a:pPr>
            <a:endParaRPr lang="en-US" sz="600" dirty="0">
              <a:cs typeface="Calibri"/>
            </a:endParaRPr>
          </a:p>
        </p:txBody>
      </p:sp>
      <p:pic>
        <p:nvPicPr>
          <p:cNvPr id="9" name="Picture 10" descr="Diagram&#10;&#10;Description automatically generated">
            <a:extLst>
              <a:ext uri="{FF2B5EF4-FFF2-40B4-BE49-F238E27FC236}">
                <a16:creationId xmlns:a16="http://schemas.microsoft.com/office/drawing/2014/main" id="{7E472B60-53D3-CC47-9E57-2AEE38B26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76" y="4612764"/>
            <a:ext cx="6431158" cy="3276037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3728181B-3CFF-6D33-C31E-5BA20C547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805" y="8914374"/>
            <a:ext cx="2533650" cy="257175"/>
          </a:xfrm>
          <a:prstGeom prst="rect">
            <a:avLst/>
          </a:prstGeom>
        </p:spPr>
      </p:pic>
      <p:pic>
        <p:nvPicPr>
          <p:cNvPr id="10" name="Picture 10" descr="Table&#10;&#10;Description automatically generated">
            <a:extLst>
              <a:ext uri="{FF2B5EF4-FFF2-40B4-BE49-F238E27FC236}">
                <a16:creationId xmlns:a16="http://schemas.microsoft.com/office/drawing/2014/main" id="{60F87E35-693F-D80D-6183-C2B5C650B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42" y="1765569"/>
            <a:ext cx="6245153" cy="2808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65FE8F-A588-EF59-FD29-703AF84043D0}"/>
              </a:ext>
            </a:extLst>
          </p:cNvPr>
          <p:cNvSpPr txBox="1"/>
          <p:nvPr/>
        </p:nvSpPr>
        <p:spPr>
          <a:xfrm>
            <a:off x="1399275" y="2002395"/>
            <a:ext cx="322655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37FC6-B4B7-2033-23CF-A3A10360835C}"/>
              </a:ext>
            </a:extLst>
          </p:cNvPr>
          <p:cNvSpPr txBox="1"/>
          <p:nvPr/>
        </p:nvSpPr>
        <p:spPr>
          <a:xfrm>
            <a:off x="1826100" y="2002395"/>
            <a:ext cx="348705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E9BF18-25B1-ECE8-7E20-2936B0952869}"/>
              </a:ext>
            </a:extLst>
          </p:cNvPr>
          <p:cNvSpPr txBox="1"/>
          <p:nvPr/>
        </p:nvSpPr>
        <p:spPr>
          <a:xfrm>
            <a:off x="4648807" y="3556046"/>
            <a:ext cx="98401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ea typeface="Calibri"/>
                <a:cs typeface="Calibri"/>
              </a:rPr>
              <a:t>ILPG Berth &amp; Tugs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E473B-A135-9627-01F9-33955559B62F}"/>
              </a:ext>
            </a:extLst>
          </p:cNvPr>
          <p:cNvSpPr txBox="1"/>
          <p:nvPr/>
        </p:nvSpPr>
        <p:spPr>
          <a:xfrm>
            <a:off x="5763699" y="3586162"/>
            <a:ext cx="433855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b="1" dirty="0">
                <a:ea typeface="Calibri"/>
                <a:cs typeface="Calibri"/>
              </a:rPr>
              <a:t>Ch 87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853EC7-432F-37E3-B310-3B7CA6919C12}"/>
              </a:ext>
            </a:extLst>
          </p:cNvPr>
          <p:cNvSpPr txBox="1"/>
          <p:nvPr/>
        </p:nvSpPr>
        <p:spPr>
          <a:xfrm>
            <a:off x="6078630" y="4875258"/>
            <a:ext cx="379788" cy="22416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DA2635-7B79-B3E8-FDBD-E417A2FD28F3}"/>
              </a:ext>
            </a:extLst>
          </p:cNvPr>
          <p:cNvSpPr/>
          <p:nvPr/>
        </p:nvSpPr>
        <p:spPr>
          <a:xfrm>
            <a:off x="5221708" y="5100029"/>
            <a:ext cx="277493" cy="118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E5DAC4-C81E-B168-A939-17511DA1C689}"/>
              </a:ext>
            </a:extLst>
          </p:cNvPr>
          <p:cNvSpPr/>
          <p:nvPr/>
        </p:nvSpPr>
        <p:spPr>
          <a:xfrm>
            <a:off x="5763476" y="5113242"/>
            <a:ext cx="277493" cy="118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D5E8D-CD6E-72EE-0A76-2075BAD59581}"/>
              </a:ext>
            </a:extLst>
          </p:cNvPr>
          <p:cNvSpPr txBox="1"/>
          <p:nvPr/>
        </p:nvSpPr>
        <p:spPr>
          <a:xfrm>
            <a:off x="4929809" y="4711073"/>
            <a:ext cx="1716089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u="sng" dirty="0"/>
              <a:t>Berthing Parameters</a:t>
            </a:r>
          </a:p>
          <a:p>
            <a:r>
              <a:rPr lang="en-US" sz="900" dirty="0"/>
              <a:t>Wind 20kts except from SE &lt;25kts</a:t>
            </a:r>
          </a:p>
          <a:p>
            <a:r>
              <a:rPr lang="en-US" sz="900" dirty="0"/>
              <a:t>**Min. depth at berth to comply with </a:t>
            </a:r>
          </a:p>
          <a:p>
            <a:r>
              <a:rPr lang="en-US" sz="900" dirty="0"/>
              <a:t>minimum UKC 1.5m until all fast**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31408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1987F-207B-49E1-AFE8-2EEAA85FF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" y="127097"/>
            <a:ext cx="1533075" cy="53757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E168352-F98A-4005-9F07-74B4BFC45CC8}"/>
              </a:ext>
            </a:extLst>
          </p:cNvPr>
          <p:cNvSpPr txBox="1">
            <a:spLocks/>
          </p:cNvSpPr>
          <p:nvPr/>
        </p:nvSpPr>
        <p:spPr>
          <a:xfrm>
            <a:off x="127097" y="662173"/>
            <a:ext cx="3490028" cy="1453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9154" algn="ctr"/>
                <a:tab pos="4298311" algn="r"/>
              </a:tabLst>
            </a:pPr>
            <a:r>
              <a:rPr lang="en-AU" sz="675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 in growth, connecting people and supporting potential</a:t>
            </a:r>
            <a:endParaRPr lang="en-AU" sz="67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8E2F722-BEE5-4092-9594-9E4CEC892B07}"/>
              </a:ext>
            </a:extLst>
          </p:cNvPr>
          <p:cNvSpPr txBox="1">
            <a:spLocks/>
          </p:cNvSpPr>
          <p:nvPr/>
        </p:nvSpPr>
        <p:spPr>
          <a:xfrm>
            <a:off x="4603224" y="250990"/>
            <a:ext cx="2180714" cy="289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350" b="1">
              <a:latin typeface="+mn-lt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A6189-550D-4FCD-8579-0A79DCDE364B}"/>
              </a:ext>
            </a:extLst>
          </p:cNvPr>
          <p:cNvSpPr/>
          <p:nvPr/>
        </p:nvSpPr>
        <p:spPr>
          <a:xfrm>
            <a:off x="0" y="8909255"/>
            <a:ext cx="6858000" cy="239489"/>
          </a:xfrm>
          <a:prstGeom prst="rect">
            <a:avLst/>
          </a:prstGeom>
          <a:solidFill>
            <a:srgbClr val="DF2828"/>
          </a:solidFill>
          <a:ln>
            <a:solidFill>
              <a:srgbClr val="D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A0C66BC-E10C-45EC-9FEF-DEA1DC0FC697}"/>
              </a:ext>
            </a:extLst>
          </p:cNvPr>
          <p:cNvSpPr txBox="1">
            <a:spLocks/>
          </p:cNvSpPr>
          <p:nvPr/>
        </p:nvSpPr>
        <p:spPr>
          <a:xfrm>
            <a:off x="101058" y="8738700"/>
            <a:ext cx="2028506" cy="1221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9208" algn="ctr"/>
                <a:tab pos="4298418" algn="r"/>
              </a:tabLst>
            </a:pPr>
            <a:r>
              <a:rPr lang="en-US" sz="6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AU" sz="600" b="1" i="1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eamwork</a:t>
            </a:r>
            <a:r>
              <a:rPr lang="en-AU" sz="6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Respect | Integrity | Honesty | Safety                                                                                                                          </a:t>
            </a:r>
            <a:endParaRPr lang="en-AU" sz="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17D43-E017-FA58-CC75-C6CA45A5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36670" y="8741236"/>
            <a:ext cx="1554537" cy="113020"/>
          </a:xfrm>
        </p:spPr>
        <p:txBody>
          <a:bodyPr/>
          <a:lstStyle/>
          <a:p>
            <a:fld id="{BF56D139-EC84-48C7-B62B-3311C87E1006}" type="slidenum">
              <a:rPr lang="en-AU" smtClean="0"/>
              <a:t>2</a:t>
            </a:fld>
            <a:endParaRPr lang="en-US"/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DF2525D4-F64A-56CD-CB3F-2DD41AF690FD}"/>
              </a:ext>
            </a:extLst>
          </p:cNvPr>
          <p:cNvSpPr txBox="1">
            <a:spLocks/>
          </p:cNvSpPr>
          <p:nvPr/>
        </p:nvSpPr>
        <p:spPr>
          <a:xfrm>
            <a:off x="2031983" y="131753"/>
            <a:ext cx="4502432" cy="4838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350" b="1" dirty="0">
                <a:latin typeface="+mn-lt"/>
              </a:rPr>
              <a:t>INPEX ILNG &amp; ILPG PASSAGE INFORMATION INWARDS</a:t>
            </a:r>
          </a:p>
          <a:p>
            <a:pPr algn="r"/>
            <a:r>
              <a:rPr lang="en-US" sz="1350" b="1" dirty="0">
                <a:latin typeface="+mn-lt"/>
              </a:rPr>
              <a:t>PIL-PP-18</a:t>
            </a:r>
            <a:endParaRPr lang="en-US" sz="1350" b="1" dirty="0">
              <a:latin typeface="+mn-lt"/>
              <a:cs typeface="Calibri"/>
            </a:endParaRPr>
          </a:p>
        </p:txBody>
      </p:sp>
      <p:pic>
        <p:nvPicPr>
          <p:cNvPr id="3" name="Picture 9" descr="Map&#10;&#10;Description automatically generated">
            <a:extLst>
              <a:ext uri="{FF2B5EF4-FFF2-40B4-BE49-F238E27FC236}">
                <a16:creationId xmlns:a16="http://schemas.microsoft.com/office/drawing/2014/main" id="{8C99E4FE-D8A5-82E0-B018-A5481B53F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49" y="808314"/>
            <a:ext cx="6073973" cy="7902422"/>
          </a:xfrm>
          <a:prstGeom prst="rect">
            <a:avLst/>
          </a:prstGeom>
        </p:spPr>
      </p:pic>
      <p:sp>
        <p:nvSpPr>
          <p:cNvPr id="16" name="Text Box 395">
            <a:extLst>
              <a:ext uri="{FF2B5EF4-FFF2-40B4-BE49-F238E27FC236}">
                <a16:creationId xmlns:a16="http://schemas.microsoft.com/office/drawing/2014/main" id="{9110AB74-39AF-E439-6AC8-EFEA8517D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91" y="4196331"/>
            <a:ext cx="2796304" cy="14957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just"/>
            <a:r>
              <a:rPr lang="en-AU" sz="700" b="1">
                <a:effectLst/>
                <a:ea typeface="Times New Roman" panose="02020603050405020304" pitchFamily="18" charset="0"/>
                <a:cs typeface="Arial"/>
              </a:rPr>
              <a:t>PLEASE NOTE:</a:t>
            </a:r>
          </a:p>
          <a:p>
            <a:r>
              <a:rPr lang="en-AU" sz="700">
                <a:ea typeface="Times New Roman" panose="02020603050405020304" pitchFamily="18" charset="0"/>
                <a:cs typeface="Arial"/>
              </a:rPr>
              <a:t>* THE CHARTS USED ON THIS PASSAGE PLAN ARE NOT TO SCALE.  THESE CHARTS FORM PART OF THE MASTER/PILOT EXCHANGE AND ARE FOR INFORMATION ONLY.  NAVIGATIONAL CHARTS AND/OR APPROVED ECDIS SHOULD BE REFERRED TO IN ALL CASES. </a:t>
            </a:r>
          </a:p>
          <a:p>
            <a:r>
              <a:rPr lang="en-AU" sz="700">
                <a:ea typeface="Times New Roman" panose="02020603050405020304" pitchFamily="18" charset="0"/>
                <a:cs typeface="Arial"/>
              </a:rPr>
              <a:t>* INDICATED COURSES ARE A GUIDELINE ONLY.  VESSEL'S ROUTE IS TO BE DISCUSSED DURING THE MASTER/PILOT EXCHANGE AND AGREED TO BY THE MASTER.</a:t>
            </a:r>
          </a:p>
          <a:p>
            <a:r>
              <a:rPr lang="en-AU" sz="700">
                <a:ea typeface="Times New Roman" panose="02020603050405020304" pitchFamily="18" charset="0"/>
                <a:cs typeface="Arial"/>
              </a:rPr>
              <a:t>*  THE SHIP'S POSITION, THE VESSEL'S CONDITION AND HARBOUR TRAFFIC ARE TO BE MONITORED THROUGHOUT THE PASSAGE BY THE BRIDGE TEAM. </a:t>
            </a:r>
          </a:p>
          <a:p>
            <a:r>
              <a:rPr lang="en-AU" sz="700" b="1">
                <a:solidFill>
                  <a:srgbClr val="FF0000"/>
                </a:solidFill>
                <a:ea typeface="Times New Roman" panose="02020603050405020304" pitchFamily="18" charset="0"/>
                <a:cs typeface="Arial"/>
              </a:rPr>
              <a:t>* THE BRIDGE TEAM MUST IMMEDIATELY MAKE THE PILOT AWARE OF ANY CONCERNS OR ANYTHING NOT UNDERSTOOD </a:t>
            </a:r>
            <a:endParaRPr lang="en-AU" sz="700" b="1">
              <a:ea typeface="Times New Roman" panose="02020603050405020304" pitchFamily="18" charset="0"/>
              <a:cs typeface="Arial"/>
            </a:endParaRPr>
          </a:p>
          <a:p>
            <a:pPr algn="just"/>
            <a:endParaRPr lang="en-AU" sz="75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76DDB6C2-9935-D9F7-4576-E2FFB5831EE3}"/>
              </a:ext>
            </a:extLst>
          </p:cNvPr>
          <p:cNvSpPr txBox="1"/>
          <p:nvPr/>
        </p:nvSpPr>
        <p:spPr>
          <a:xfrm rot="10800000" flipV="1">
            <a:off x="5090707" y="545547"/>
            <a:ext cx="1563153" cy="2870016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u="sng" dirty="0">
              <a:latin typeface="Calibri"/>
              <a:ea typeface="Calibri"/>
              <a:cs typeface="Calibri"/>
            </a:endParaRPr>
          </a:p>
          <a:p>
            <a:r>
              <a:rPr lang="en-US" sz="700" u="sng" dirty="0">
                <a:latin typeface="Calibri"/>
                <a:ea typeface="Calibri"/>
                <a:cs typeface="Calibri"/>
              </a:rPr>
              <a:t>BRIDGE TEAM:</a:t>
            </a:r>
            <a:endParaRPr lang="en-US" sz="700" dirty="0">
              <a:latin typeface="Calibri"/>
              <a:ea typeface="Calibri"/>
              <a:cs typeface="Calibri"/>
            </a:endParaRPr>
          </a:p>
          <a:p>
            <a:r>
              <a:rPr lang="en-US" sz="700" dirty="0">
                <a:latin typeface="Calibri"/>
                <a:ea typeface="Calibri"/>
                <a:cs typeface="Calibri"/>
              </a:rPr>
              <a:t>MAINTAIN LOOKOUT VISUALLY AND BY ALL AVAILABLE MEANS.  FOLLOW PILOT PASSAGE PLAN &amp; INFORM WHEN  THERE IS AN OBSERVED DEVIATION FROM THE AGREED PLAN.</a:t>
            </a:r>
            <a:endParaRPr lang="en-US" sz="700" dirty="0">
              <a:ea typeface="Calibri"/>
              <a:cs typeface="Calibri"/>
            </a:endParaRPr>
          </a:p>
          <a:p>
            <a:r>
              <a:rPr lang="en-US" sz="7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 *IF IN DOUBT CONSULT PILOT*</a:t>
            </a:r>
          </a:p>
          <a:p>
            <a:r>
              <a:rPr lang="en-US" sz="700" dirty="0">
                <a:latin typeface="Calibri"/>
                <a:ea typeface="Calibri"/>
                <a:cs typeface="Calibri"/>
              </a:rPr>
              <a:t> </a:t>
            </a:r>
            <a:r>
              <a:rPr lang="en-US" sz="700" u="sng" dirty="0">
                <a:latin typeface="Calibri"/>
                <a:ea typeface="Calibri"/>
                <a:cs typeface="Calibri"/>
              </a:rPr>
              <a:t>MOORING LINES ON ARRIVAL:</a:t>
            </a:r>
            <a:r>
              <a:rPr lang="en-US" sz="700" dirty="0">
                <a:latin typeface="Calibri"/>
                <a:ea typeface="Calibri"/>
                <a:cs typeface="Calibri"/>
              </a:rPr>
              <a:t>   </a:t>
            </a:r>
            <a:endParaRPr lang="en-US" sz="700" dirty="0">
              <a:ea typeface="Calibri"/>
              <a:cs typeface="Calibri"/>
            </a:endParaRPr>
          </a:p>
          <a:p>
            <a:r>
              <a:rPr lang="en-US" sz="700" dirty="0">
                <a:latin typeface="Calibri"/>
                <a:ea typeface="Calibri"/>
                <a:cs typeface="Calibri"/>
              </a:rPr>
              <a:t>ALL LINES ASHORE WITH HEAVING LINES AND YOYO GEAR.  ONE LINE AT A TIME.  </a:t>
            </a:r>
          </a:p>
          <a:p>
            <a:r>
              <a:rPr lang="en-US" sz="700" dirty="0">
                <a:latin typeface="Calibri"/>
                <a:ea typeface="Calibri"/>
                <a:cs typeface="Calibri"/>
              </a:rPr>
              <a:t>SPRINGS FIRST, THEN BREASTS, THEN HEAD/STERN LINES.  </a:t>
            </a:r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sz="700" dirty="0">
                <a:latin typeface="Calibri"/>
                <a:ea typeface="Calibri"/>
                <a:cs typeface="Calibri"/>
              </a:rPr>
              <a:t>DON'T HEAVE UP UNTIL MOORING MEN ARE CLEAR OF MOORING DOLPHINS.   </a:t>
            </a:r>
          </a:p>
          <a:p>
            <a:r>
              <a:rPr lang="en-US" sz="700" dirty="0">
                <a:latin typeface="Calibri"/>
                <a:ea typeface="Calibri"/>
                <a:cs typeface="Calibri"/>
              </a:rPr>
              <a:t> MOORING HOOKS: SWL 125t</a:t>
            </a:r>
          </a:p>
          <a:p>
            <a:r>
              <a:rPr lang="en-US" sz="700" dirty="0">
                <a:latin typeface="Calibri"/>
                <a:ea typeface="Calibri"/>
                <a:cs typeface="Calibri"/>
              </a:rPr>
              <a:t> MOORING HOOK ALARMS SET TO 40t</a:t>
            </a:r>
          </a:p>
          <a:p>
            <a:r>
              <a:rPr lang="en-US" sz="700" dirty="0">
                <a:latin typeface="Calibri"/>
                <a:ea typeface="Calibri"/>
                <a:cs typeface="Calibri"/>
              </a:rPr>
              <a:t> </a:t>
            </a:r>
            <a:r>
              <a:rPr lang="en-US" sz="700" u="sng" dirty="0">
                <a:latin typeface="Calibri"/>
                <a:ea typeface="Calibri"/>
                <a:cs typeface="Calibri"/>
              </a:rPr>
              <a:t>TUG INFORMATION:</a:t>
            </a:r>
            <a:endParaRPr lang="en-US" sz="700" dirty="0">
              <a:ea typeface="Calibri"/>
              <a:cs typeface="Calibri"/>
            </a:endParaRPr>
          </a:p>
          <a:p>
            <a:r>
              <a:rPr lang="en-US" sz="700" dirty="0">
                <a:latin typeface="Calibri"/>
                <a:ea typeface="Calibri"/>
                <a:cs typeface="Calibri"/>
              </a:rPr>
              <a:t> STOCKTON &amp; MACQUARIE: ASD 82T</a:t>
            </a:r>
          </a:p>
          <a:p>
            <a:r>
              <a:rPr lang="en-US" sz="700" dirty="0">
                <a:latin typeface="Calibri"/>
                <a:ea typeface="Calibri"/>
                <a:cs typeface="Calibri"/>
              </a:rPr>
              <a:t> PALMERSTON &amp; STOKES: ASD 83T </a:t>
            </a:r>
          </a:p>
          <a:p>
            <a:r>
              <a:rPr lang="en-US" sz="700" dirty="0">
                <a:latin typeface="Calibri"/>
                <a:ea typeface="Calibri"/>
                <a:cs typeface="Calibri"/>
              </a:rPr>
              <a:t> MATARANKA: ASD 70T</a:t>
            </a:r>
          </a:p>
          <a:p>
            <a:r>
              <a:rPr lang="en-US" sz="700" dirty="0">
                <a:latin typeface="Calibri"/>
                <a:ea typeface="Calibri"/>
                <a:cs typeface="Calibri"/>
              </a:rPr>
              <a:t> </a:t>
            </a:r>
          </a:p>
          <a:p>
            <a:endParaRPr lang="en-US" sz="700" dirty="0">
              <a:ea typeface="Calibri"/>
              <a:cs typeface="Calibri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77D292F0-D6F0-9E45-657D-40C44BC4B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746" y="848915"/>
            <a:ext cx="1197771" cy="199906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EF9DEB6C-D243-ACFF-FE42-A843CACB1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175" y="8914374"/>
            <a:ext cx="2533650" cy="257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234521-40A0-40B8-FCAA-5954FA63E9E5}"/>
              </a:ext>
            </a:extLst>
          </p:cNvPr>
          <p:cNvSpPr/>
          <p:nvPr/>
        </p:nvSpPr>
        <p:spPr>
          <a:xfrm>
            <a:off x="2043112" y="1762124"/>
            <a:ext cx="191698" cy="62301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35914-BA40-8483-86A7-BB181E9156CD}"/>
              </a:ext>
            </a:extLst>
          </p:cNvPr>
          <p:cNvSpPr txBox="1"/>
          <p:nvPr/>
        </p:nvSpPr>
        <p:spPr>
          <a:xfrm>
            <a:off x="2390774" y="1452562"/>
            <a:ext cx="41433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 dirty="0">
                <a:ea typeface="Calibri"/>
                <a:cs typeface="Calibri"/>
              </a:rPr>
              <a:t>Critical Depth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7D3BA7-C9A1-BC56-15A0-7D899FDD3F71}"/>
              </a:ext>
            </a:extLst>
          </p:cNvPr>
          <p:cNvCxnSpPr/>
          <p:nvPr/>
        </p:nvCxnSpPr>
        <p:spPr>
          <a:xfrm flipH="1">
            <a:off x="2168395" y="1630591"/>
            <a:ext cx="235207" cy="1479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3FA248-DD7A-5188-10BE-70C3D610CB2D}"/>
              </a:ext>
            </a:extLst>
          </p:cNvPr>
          <p:cNvCxnSpPr/>
          <p:nvPr/>
        </p:nvCxnSpPr>
        <p:spPr>
          <a:xfrm>
            <a:off x="1965067" y="1614899"/>
            <a:ext cx="293347" cy="30656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4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90001-E3E3-9890-BEFF-770F1F084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7" y="160078"/>
            <a:ext cx="1533075" cy="53757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9E695262-C9EB-5A70-D832-55971E250E78}"/>
              </a:ext>
            </a:extLst>
          </p:cNvPr>
          <p:cNvSpPr txBox="1">
            <a:spLocks/>
          </p:cNvSpPr>
          <p:nvPr/>
        </p:nvSpPr>
        <p:spPr>
          <a:xfrm>
            <a:off x="268760" y="693854"/>
            <a:ext cx="3490028" cy="1453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9154" algn="ctr"/>
                <a:tab pos="4298311" algn="r"/>
              </a:tabLst>
            </a:pPr>
            <a:r>
              <a:rPr lang="en-AU" sz="675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 in growth, connecting people and supporting potential</a:t>
            </a:r>
            <a:endParaRPr lang="en-AU" sz="67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E0AD278-F9D1-6265-4157-26D29FE8B7E8}"/>
              </a:ext>
            </a:extLst>
          </p:cNvPr>
          <p:cNvSpPr txBox="1">
            <a:spLocks/>
          </p:cNvSpPr>
          <p:nvPr/>
        </p:nvSpPr>
        <p:spPr>
          <a:xfrm>
            <a:off x="3103196" y="156526"/>
            <a:ext cx="3442116" cy="6006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350" b="1" dirty="0">
                <a:latin typeface="+mn-lt"/>
              </a:rPr>
              <a:t>INPEX ILNG &amp; ILPG INFORMATION INWARDS</a:t>
            </a:r>
            <a:endParaRPr lang="en-AU" sz="650" dirty="0">
              <a:solidFill>
                <a:srgbClr val="595959"/>
              </a:solidFill>
              <a:latin typeface="Calibri"/>
              <a:cs typeface="Times New Roman"/>
            </a:endParaRPr>
          </a:p>
          <a:p>
            <a:pPr algn="r"/>
            <a:r>
              <a:rPr lang="en-US" sz="1350" b="1" dirty="0">
                <a:latin typeface="+mn-lt"/>
              </a:rPr>
              <a:t>PIL-PP-18  </a:t>
            </a:r>
            <a:endParaRPr lang="en-AU" sz="1350" b="1" dirty="0">
              <a:latin typeface="+mn-lt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139189F-AC52-27BC-0F77-348598880B97}"/>
              </a:ext>
            </a:extLst>
          </p:cNvPr>
          <p:cNvSpPr txBox="1">
            <a:spLocks/>
          </p:cNvSpPr>
          <p:nvPr/>
        </p:nvSpPr>
        <p:spPr>
          <a:xfrm>
            <a:off x="76352" y="8776856"/>
            <a:ext cx="2028506" cy="1221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9208" algn="ctr"/>
                <a:tab pos="4298418" algn="r"/>
              </a:tabLst>
            </a:pPr>
            <a:r>
              <a:rPr lang="en-US" sz="6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AU" sz="600" b="1" i="1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eamwork</a:t>
            </a:r>
            <a:r>
              <a:rPr lang="en-AU" sz="6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Respect | Integrity | Honesty | Safety                                                                                                                          </a:t>
            </a:r>
          </a:p>
          <a:p>
            <a:pPr>
              <a:tabLst>
                <a:tab pos="2149208" algn="ctr"/>
                <a:tab pos="4298418" algn="r"/>
              </a:tabLst>
            </a:pPr>
            <a:endParaRPr lang="en-AU" sz="600" b="1" i="1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tabLst>
                <a:tab pos="2149208" algn="ctr"/>
                <a:tab pos="4298418" algn="r"/>
              </a:tabLst>
            </a:pPr>
            <a:endParaRPr lang="en-AU" sz="600" b="1" i="1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tabLst>
                <a:tab pos="2149208" algn="ctr"/>
                <a:tab pos="4298418" algn="r"/>
              </a:tabLst>
            </a:pPr>
            <a:endParaRPr lang="en-AU" sz="600" b="1" i="1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tabLst>
                <a:tab pos="2149208" algn="ctr"/>
                <a:tab pos="4298418" algn="r"/>
              </a:tabLst>
            </a:pPr>
            <a:endParaRPr lang="en-AU" sz="600" b="1" i="1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A6413B-72F0-F0C5-6ACD-A92861839E84}"/>
              </a:ext>
            </a:extLst>
          </p:cNvPr>
          <p:cNvSpPr/>
          <p:nvPr/>
        </p:nvSpPr>
        <p:spPr>
          <a:xfrm>
            <a:off x="-8930" y="8904319"/>
            <a:ext cx="6858000" cy="239489"/>
          </a:xfrm>
          <a:prstGeom prst="rect">
            <a:avLst/>
          </a:prstGeom>
          <a:solidFill>
            <a:srgbClr val="DF2828"/>
          </a:solidFill>
          <a:ln>
            <a:solidFill>
              <a:srgbClr val="D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E51A71-EC2C-17DC-4206-7BC1BB6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6104" y="8621634"/>
            <a:ext cx="1955098" cy="278579"/>
          </a:xfrm>
        </p:spPr>
        <p:txBody>
          <a:bodyPr/>
          <a:lstStyle/>
          <a:p>
            <a:fld id="{BF56D139-EC84-48C7-B62B-3311C87E1006}" type="slidenum">
              <a:rPr lang="en-AU" smtClean="0"/>
              <a:t>3</a:t>
            </a:fld>
            <a:endParaRPr lang="en-US"/>
          </a:p>
        </p:txBody>
      </p:sp>
      <p:pic>
        <p:nvPicPr>
          <p:cNvPr id="4" name="Picture 6" descr="Table&#10;&#10;Description automatically generated">
            <a:extLst>
              <a:ext uri="{FF2B5EF4-FFF2-40B4-BE49-F238E27FC236}">
                <a16:creationId xmlns:a16="http://schemas.microsoft.com/office/drawing/2014/main" id="{25827E27-FC42-8773-BE59-C73F98D8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3" y="909795"/>
            <a:ext cx="6261496" cy="3663240"/>
          </a:xfrm>
          <a:prstGeom prst="rect">
            <a:avLst/>
          </a:prstGeo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6281BEAF-D690-9812-BA16-3D303EC5D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4788541"/>
            <a:ext cx="6261496" cy="3719222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7DDC9CD-6D35-47BE-A326-18A4D86BC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799" y="8901744"/>
            <a:ext cx="25336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0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fb12912c-041b-4da0-b844-e4cb499d6509" ContentTypeId="0x010100A5916E8D9B1AD24BB8BF2D648CC28FC707" PreviousValue="tru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arwin Port Controlled Document" ma:contentTypeID="0x010100A5916E8D9B1AD24BB8BF2D648CC28FC707002D766320231A4642B26424019013E945" ma:contentTypeVersion="61" ma:contentTypeDescription="Controlled document library" ma:contentTypeScope="" ma:versionID="b9b8caae21cc1595069e068b60ac78a3">
  <xsd:schema xmlns:xsd="http://www.w3.org/2001/XMLSchema" xmlns:xs="http://www.w3.org/2001/XMLSchema" xmlns:p="http://schemas.microsoft.com/office/2006/metadata/properties" xmlns:ns2="3e9b44d3-7f9a-44f7-b2e3-7baac7d94cc9" xmlns:ns3="3fc79d0f-6667-498b-8ad3-b94084c99447" targetNamespace="http://schemas.microsoft.com/office/2006/metadata/properties" ma:root="true" ma:fieldsID="9be90060f80112985f8a264589a0d831" ns2:_="" ns3:_="">
    <xsd:import namespace="3e9b44d3-7f9a-44f7-b2e3-7baac7d94cc9"/>
    <xsd:import namespace="3fc79d0f-6667-498b-8ad3-b94084c99447"/>
    <xsd:element name="properties">
      <xsd:complexType>
        <xsd:sequence>
          <xsd:element name="documentManagement">
            <xsd:complexType>
              <xsd:all>
                <xsd:element ref="ns2:DocID" minOccurs="0"/>
                <xsd:element ref="ns2:Review_x0020_Date" minOccurs="0"/>
                <xsd:element ref="ns2:References" minOccurs="0"/>
                <xsd:element ref="ns2:Related_x0020_Documents" minOccurs="0"/>
                <xsd:element ref="ns2:PublishedDate1" minOccurs="0"/>
                <xsd:element ref="ns2:p039c1c666dc4819a0f3f0219d4cd8b9" minOccurs="0"/>
                <xsd:element ref="ns2:ned8191a3a23427cb9ca284488cb2f16" minOccurs="0"/>
                <xsd:element ref="ns2:e1298890b24c4df5a353563224e5870a" minOccurs="0"/>
                <xsd:element ref="ns2:TaxCatchAll" minOccurs="0"/>
                <xsd:element ref="ns2:h338f6066af245c89bbd69dc094f2402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44d3-7f9a-44f7-b2e3-7baac7d94cc9" elementFormDefault="qualified">
    <xsd:import namespace="http://schemas.microsoft.com/office/2006/documentManagement/types"/>
    <xsd:import namespace="http://schemas.microsoft.com/office/infopath/2007/PartnerControls"/>
    <xsd:element name="DocID" ma:index="5" nillable="true" ma:displayName="DocID" ma:description="Document ID" ma:internalName="DocID" ma:readOnly="false">
      <xsd:simpleType>
        <xsd:restriction base="dms:Note">
          <xsd:maxLength value="255"/>
        </xsd:restriction>
      </xsd:simpleType>
    </xsd:element>
    <xsd:element name="Review_x0020_Date" ma:index="6" nillable="true" ma:displayName="Review Date" ma:default="" ma:description="Review date for the controlled document" ma:format="DateOnly" ma:internalName="Review_x0020_Date">
      <xsd:simpleType>
        <xsd:restriction base="dms:DateTime"/>
      </xsd:simpleType>
    </xsd:element>
    <xsd:element name="References" ma:index="7" nillable="true" ma:displayName="References" ma:default="" ma:description="Reference links for the controlled document" ma:internalName="References">
      <xsd:simpleType>
        <xsd:restriction base="dms:Note"/>
      </xsd:simpleType>
    </xsd:element>
    <xsd:element name="Related_x0020_Documents" ma:index="8" nillable="true" ma:displayName="Related Documents" ma:description="Any related document links for the controlled document" ma:internalName="Related_x0020_Documents" ma:readOnly="false">
      <xsd:simpleType>
        <xsd:restriction base="dms:Note"/>
      </xsd:simpleType>
    </xsd:element>
    <xsd:element name="PublishedDate1" ma:index="9" nillable="true" ma:displayName="Published Date" ma:description="Month the controlled document is published" ma:internalName="PublishedDate1" ma:readOnly="false">
      <xsd:simpleType>
        <xsd:restriction base="dms:Text">
          <xsd:maxLength value="255"/>
        </xsd:restriction>
      </xsd:simpleType>
    </xsd:element>
    <xsd:element name="p039c1c666dc4819a0f3f0219d4cd8b9" ma:index="10" ma:taxonomy="true" ma:internalName="p039c1c666dc4819a0f3f0219d4cd8b9" ma:taxonomyFieldName="Document_x0020_Type" ma:displayName="Document Type" ma:default="" ma:fieldId="{9039c1c6-66dc-4819-a0f3-f0219d4cd8b9}" ma:sspId="fb12912c-041b-4da0-b844-e4cb499d6509" ma:termSetId="f9ea525a-cc9d-491c-8e4b-602ad7e98d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d8191a3a23427cb9ca284488cb2f16" ma:index="12" ma:taxonomy="true" ma:internalName="ned8191a3a23427cb9ca284488cb2f16" ma:taxonomyFieldName="Information_x0020_Security" ma:displayName="Information Security" ma:default="" ma:fieldId="{7ed8191a-3a23-427c-b9ca-284488cb2f16}" ma:sspId="fb12912c-041b-4da0-b844-e4cb499d6509" ma:termSetId="95cae2ea-a2e8-4c6f-8d0f-42e0685863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298890b24c4df5a353563224e5870a" ma:index="16" ma:taxonomy="true" ma:internalName="e1298890b24c4df5a353563224e5870a" ma:taxonomyFieldName="Business_x0020_Unit" ma:displayName="Business Unit" ma:default="" ma:fieldId="{e1298890-b24c-4df5-a353-563224e5870a}" ma:sspId="fb12912c-041b-4da0-b844-e4cb499d6509" ma:termSetId="2ac403c5-6223-4ad4-9666-7b8cfd81b3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19342295-73ec-489e-91f1-e4a4b2b88b95}" ma:internalName="TaxCatchAll" ma:showField="CatchAllData" ma:web="3fc79d0f-6667-498b-8ad3-b94084c99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338f6066af245c89bbd69dc094f2402" ma:index="19" nillable="true" ma:taxonomy="true" ma:internalName="h338f6066af245c89bbd69dc094f2402" ma:taxonomyFieldName="Owner" ma:displayName="Owner" ma:default="" ma:fieldId="{1338f606-6af2-45c8-9bbd-69dc094f2402}" ma:sspId="fb12912c-041b-4da0-b844-e4cb499d6509" ma:termSetId="31bbf219-d18c-4ed1-a68e-b2d62ba6c2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0" nillable="true" ma:displayName="Taxonomy Catch All Column1" ma:hidden="true" ma:list="{19342295-73ec-489e-91f1-e4a4b2b88b95}" ma:internalName="TaxCatchAllLabel" ma:readOnly="true" ma:showField="CatchAllDataLabel" ma:web="3fc79d0f-6667-498b-8ad3-b94084c99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79d0f-6667-498b-8ad3-b94084c99447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3e9b44d3-7f9a-44f7-b2e3-7baac7d94cc9">PIL-PP-18</DocID>
    <Review_x0020_Date xmlns="3e9b44d3-7f9a-44f7-b2e3-7baac7d94cc9">2026-02-28T14:30:00+00:00</Review_x0020_Date>
    <p039c1c666dc4819a0f3f0219d4cd8b9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Passage Plan</TermName>
          <TermId xmlns="http://schemas.microsoft.com/office/infopath/2007/PartnerControls">d685b382-cf5c-4edc-8705-c452268116b8</TermId>
        </TermInfo>
      </Terms>
    </p039c1c666dc4819a0f3f0219d4cd8b9>
    <ned8191a3a23427cb9ca284488cb2f16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</TermName>
          <TermId xmlns="http://schemas.microsoft.com/office/infopath/2007/PartnerControls">a340c831-803c-4431-9722-cfe24c5dec72</TermId>
        </TermInfo>
      </Terms>
    </ned8191a3a23427cb9ca284488cb2f16>
    <TaxCatchAll xmlns="3e9b44d3-7f9a-44f7-b2e3-7baac7d94cc9">
      <Value>24</Value>
      <Value>59</Value>
      <Value>38</Value>
      <Value>3</Value>
    </TaxCatchAll>
    <References xmlns="3e9b44d3-7f9a-44f7-b2e3-7baac7d94cc9" xsi:nil="true"/>
    <Related_x0020_Documents xmlns="3e9b44d3-7f9a-44f7-b2e3-7baac7d94cc9" xsi:nil="true"/>
    <PublishedDate1 xmlns="3e9b44d3-7f9a-44f7-b2e3-7baac7d94cc9">April 2025</PublishedDate1>
    <e1298890b24c4df5a353563224e5870a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Pilotage</TermName>
          <TermId xmlns="http://schemas.microsoft.com/office/infopath/2007/PartnerControls">4a463847-a780-4cab-a813-08f9353d1855</TermId>
        </TermInfo>
      </Terms>
    </e1298890b24c4df5a353563224e5870a>
    <h338f6066af245c89bbd69dc094f2402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Manager, Operations</TermName>
          <TermId xmlns="http://schemas.microsoft.com/office/infopath/2007/PartnerControls">54973f7f-23e2-440e-8af8-7c3057382365</TermId>
        </TermInfo>
      </Terms>
    </h338f6066af245c89bbd69dc094f2402>
    <_dlc_DocId xmlns="3fc79d0f-6667-498b-8ad3-b94084c99447">CONTROLLED-104805841-398</_dlc_DocId>
    <_dlc_DocIdUrl xmlns="3fc79d0f-6667-498b-8ad3-b94084c99447">
      <Url>https://darwinport.sharepoint.com/sites/controlled-documents/_layouts/15/DocIdRedir.aspx?ID=CONTROLLED-104805841-398</Url>
      <Description>CONTROLLED-104805841-398</Description>
    </_dlc_DocIdUrl>
  </documentManagement>
</p:properties>
</file>

<file path=customXml/itemProps1.xml><?xml version="1.0" encoding="utf-8"?>
<ds:datastoreItem xmlns:ds="http://schemas.openxmlformats.org/officeDocument/2006/customXml" ds:itemID="{79603FC5-BBD5-458E-9949-D7F27C267BF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D799E18-2A9F-4E14-A0D1-056420254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FAA41A-30DF-48C1-8A1B-012251337BB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0E5997B-3607-4447-AC14-E2A16D0788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b44d3-7f9a-44f7-b2e3-7baac7d94cc9"/>
    <ds:schemaRef ds:uri="3fc79d0f-6667-498b-8ad3-b94084c994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DD880EF-CC11-4404-9D78-CDF55FBDDBEF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3e9b44d3-7f9a-44f7-b2e3-7baac7d94cc9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3fc79d0f-6667-498b-8ad3-b94084c994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412</Words>
  <Application>Microsoft Office PowerPoint</Application>
  <PresentationFormat>On-screen Show (4:3)</PresentationFormat>
  <Paragraphs>61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INPEX INWARDS Passage Plan </dc:title>
  <dc:creator>Alyce Breed</dc:creator>
  <cp:lastModifiedBy>Andrew Scott</cp:lastModifiedBy>
  <cp:revision>168</cp:revision>
  <dcterms:created xsi:type="dcterms:W3CDTF">2022-02-04T01:48:22Z</dcterms:created>
  <dcterms:modified xsi:type="dcterms:W3CDTF">2026-03-25T01:41:48Z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0x010100A5916E8D9B1AD24BB8BF2D648CC28FC707002D766320231A4642B26424019013E945</vt:lpwstr>
  </property>
  <property fmtid="{D5CDD505-2E9C-101B-9397-08002B2CF9AE}" pid="3" name="_dlc_DocIdItemGuid">
    <vt:lpwstr>9167d7d0-8c48-4549-bca8-2332cd269676</vt:lpwstr>
  </property>
  <property fmtid="{D5CDD505-2E9C-101B-9397-08002B2CF9AE}" pid="4" name="Business Unit">
    <vt:lpwstr>38;#Pilotage|4a463847-a780-4cab-a813-08f9353d1855</vt:lpwstr>
  </property>
  <property fmtid="{D5CDD505-2E9C-101B-9397-08002B2CF9AE}" pid="5" name="Information Security">
    <vt:lpwstr>3;#General|a340c831-803c-4431-9722-cfe24c5dec72</vt:lpwstr>
  </property>
  <property fmtid="{D5CDD505-2E9C-101B-9397-08002B2CF9AE}" pid="6" name="Owner">
    <vt:lpwstr>24;#General Manager, Operations|54973f7f-23e2-440e-8af8-7c3057382365</vt:lpwstr>
  </property>
  <property fmtid="{D5CDD505-2E9C-101B-9397-08002B2CF9AE}" pid="7" name="Document Type">
    <vt:lpwstr>59;#Passage Plan|d685b382-cf5c-4edc-8705-c452268116b8</vt:lpwstr>
  </property>
  <property fmtid="{D5CDD505-2E9C-101B-9397-08002B2CF9AE}" pid="8" name="Order">
    <vt:r8>29800</vt:r8>
  </property>
  <property fmtid="{D5CDD505-2E9C-101B-9397-08002B2CF9AE}" pid="9" name="h338f6066af245c89bbd69dc094f2402">
    <vt:lpwstr>General Manager, Operations|54973f7f-23e2-440e-8af8-7c3057382365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DocID">
    <vt:lpwstr>PIL-TMP-13</vt:lpwstr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PublishedDate1">
    <vt:lpwstr>January 2022</vt:lpwstr>
  </property>
  <property fmtid="{D5CDD505-2E9C-101B-9397-08002B2CF9AE}" pid="17" name="TriggerFlowInfo">
    <vt:lpwstr/>
  </property>
  <property fmtid="{D5CDD505-2E9C-101B-9397-08002B2CF9AE}" pid="18" name="Vessel Name">
    <vt:lpwstr/>
  </property>
  <property fmtid="{D5CDD505-2E9C-101B-9397-08002B2CF9AE}" pid="19" name="SharedWithUsers">
    <vt:lpwstr>35;#Scott Wilson</vt:lpwstr>
  </property>
  <property fmtid="{D5CDD505-2E9C-101B-9397-08002B2CF9AE}" pid="20" name="DocumentStatus">
    <vt:lpwstr>Under Review</vt:lpwstr>
  </property>
  <property fmtid="{D5CDD505-2E9C-101B-9397-08002B2CF9AE}" pid="21" name="AssignedTo">
    <vt:lpwstr>35</vt:lpwstr>
  </property>
  <property fmtid="{D5CDD505-2E9C-101B-9397-08002B2CF9AE}" pid="22" name="ApprovalComments">
    <vt:lpwstr>Review Completed by Scott Wilson on 25/03/2025 02:20 - </vt:lpwstr>
  </property>
  <property fmtid="{D5CDD505-2E9C-101B-9397-08002B2CF9AE}" pid="23" name="Document_x0020_Type">
    <vt:lpwstr>59;#Passage Plan|d685b382-cf5c-4edc-8705-c452268116b8</vt:lpwstr>
  </property>
  <property fmtid="{D5CDD505-2E9C-101B-9397-08002B2CF9AE}" pid="24" name="Information_x0020_Security">
    <vt:lpwstr>3;#General|a340c831-803c-4431-9722-cfe24c5dec72</vt:lpwstr>
  </property>
  <property fmtid="{D5CDD505-2E9C-101B-9397-08002B2CF9AE}" pid="25" name="Business_x0020_Unit">
    <vt:lpwstr>38;#Pilotage|4a463847-a780-4cab-a813-08f9353d1855</vt:lpwstr>
  </property>
  <property fmtid="{D5CDD505-2E9C-101B-9397-08002B2CF9AE}" pid="26" name="FinishReview">
    <vt:lpwstr/>
  </property>
  <property fmtid="{D5CDD505-2E9C-101B-9397-08002B2CF9AE}" pid="27" name="ReviewBy">
    <vt:lpwstr>73</vt:lpwstr>
  </property>
</Properties>
</file>