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6"/>
    <p:sldMasterId id="2147483672" r:id="rId7"/>
    <p:sldMasterId id="2147483686" r:id="rId8"/>
  </p:sldMasterIdLst>
  <p:sldIdLst>
    <p:sldId id="257" r:id="rId9"/>
    <p:sldId id="258" r:id="rId10"/>
    <p:sldId id="259" r:id="rId11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7D7"/>
    <a:srgbClr val="DF2828"/>
    <a:srgbClr val="EA0000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38A90-590C-460A-9BFD-628D44153D12}" v="1" dt="2026-03-25T01:50:05.748"/>
    <p1510:client id="{EC7A11B9-9AE5-7271-12D2-E647EAF28514}" v="5" dt="2026-03-25T01:59:34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Scott" userId="S::ascott@darwinport.com.au::07024e38-a524-43dd-a8c3-28963672bbd2" providerId="AD" clId="Web-{EC7A11B9-9AE5-7271-12D2-E647EAF28514}"/>
    <pc:docChg chg="modSld">
      <pc:chgData name="Andrew Scott" userId="S::ascott@darwinport.com.au::07024e38-a524-43dd-a8c3-28963672bbd2" providerId="AD" clId="Web-{EC7A11B9-9AE5-7271-12D2-E647EAF28514}" dt="2026-03-25T01:59:32.622" v="1" actId="20577"/>
      <pc:docMkLst>
        <pc:docMk/>
      </pc:docMkLst>
      <pc:sldChg chg="modSp">
        <pc:chgData name="Andrew Scott" userId="S::ascott@darwinport.com.au::07024e38-a524-43dd-a8c3-28963672bbd2" providerId="AD" clId="Web-{EC7A11B9-9AE5-7271-12D2-E647EAF28514}" dt="2026-03-25T01:59:32.622" v="1" actId="20577"/>
        <pc:sldMkLst>
          <pc:docMk/>
          <pc:sldMk cId="299381942" sldId="257"/>
        </pc:sldMkLst>
        <pc:spChg chg="mod">
          <ac:chgData name="Andrew Scott" userId="S::ascott@darwinport.com.au::07024e38-a524-43dd-a8c3-28963672bbd2" providerId="AD" clId="Web-{EC7A11B9-9AE5-7271-12D2-E647EAF28514}" dt="2026-03-25T01:59:32.622" v="1" actId="20577"/>
          <ac:spMkLst>
            <pc:docMk/>
            <pc:sldMk cId="299381942" sldId="257"/>
            <ac:spMk id="15" creationId="{28B61312-5A2C-2BC6-DF7F-848338AA73E3}"/>
          </ac:spMkLst>
        </pc:spChg>
      </pc:sldChg>
    </pc:docChg>
  </pc:docChgLst>
  <pc:docChgLst>
    <pc:chgData name="Andrew Scott" userId="07024e38-a524-43dd-a8c3-28963672bbd2" providerId="ADAL" clId="{4DB3DB85-14E6-49E9-9B80-1A58B8716F07}"/>
    <pc:docChg chg="custSel modSld">
      <pc:chgData name="Andrew Scott" userId="07024e38-a524-43dd-a8c3-28963672bbd2" providerId="ADAL" clId="{4DB3DB85-14E6-49E9-9B80-1A58B8716F07}" dt="2026-03-25T01:52:55.665" v="277" actId="14100"/>
      <pc:docMkLst>
        <pc:docMk/>
      </pc:docMkLst>
      <pc:sldChg chg="addSp modSp mod">
        <pc:chgData name="Andrew Scott" userId="07024e38-a524-43dd-a8c3-28963672bbd2" providerId="ADAL" clId="{4DB3DB85-14E6-49E9-9B80-1A58B8716F07}" dt="2026-03-25T01:52:55.665" v="277" actId="14100"/>
        <pc:sldMkLst>
          <pc:docMk/>
          <pc:sldMk cId="299381942" sldId="257"/>
        </pc:sldMkLst>
        <pc:spChg chg="mod">
          <ac:chgData name="Andrew Scott" userId="07024e38-a524-43dd-a8c3-28963672bbd2" providerId="ADAL" clId="{4DB3DB85-14E6-49E9-9B80-1A58B8716F07}" dt="2026-03-25T01:44:41.289" v="4" actId="20577"/>
          <ac:spMkLst>
            <pc:docMk/>
            <pc:sldMk cId="299381942" sldId="257"/>
            <ac:spMk id="3" creationId="{841C532C-C860-F675-E1C0-6C9F6BFDE5A7}"/>
          </ac:spMkLst>
        </pc:spChg>
        <pc:spChg chg="mod">
          <ac:chgData name="Andrew Scott" userId="07024e38-a524-43dd-a8c3-28963672bbd2" providerId="ADAL" clId="{4DB3DB85-14E6-49E9-9B80-1A58B8716F07}" dt="2026-03-25T01:44:48.776" v="9" actId="20577"/>
          <ac:spMkLst>
            <pc:docMk/>
            <pc:sldMk cId="299381942" sldId="257"/>
            <ac:spMk id="12" creationId="{0D4FAA79-A9C8-F451-91AF-43AF04AE8E6B}"/>
          </ac:spMkLst>
        </pc:spChg>
        <pc:spChg chg="mod">
          <ac:chgData name="Andrew Scott" userId="07024e38-a524-43dd-a8c3-28963672bbd2" providerId="ADAL" clId="{4DB3DB85-14E6-49E9-9B80-1A58B8716F07}" dt="2026-03-25T01:46:02.762" v="54" actId="20577"/>
          <ac:spMkLst>
            <pc:docMk/>
            <pc:sldMk cId="299381942" sldId="257"/>
            <ac:spMk id="14" creationId="{07B02A83-9CAE-2D2A-AA77-F14BD02C8959}"/>
          </ac:spMkLst>
        </pc:spChg>
        <pc:spChg chg="mod">
          <ac:chgData name="Andrew Scott" userId="07024e38-a524-43dd-a8c3-28963672bbd2" providerId="ADAL" clId="{4DB3DB85-14E6-49E9-9B80-1A58B8716F07}" dt="2026-03-25T01:45:53.136" v="52" actId="20577"/>
          <ac:spMkLst>
            <pc:docMk/>
            <pc:sldMk cId="299381942" sldId="257"/>
            <ac:spMk id="15" creationId="{28B61312-5A2C-2BC6-DF7F-848338AA73E3}"/>
          </ac:spMkLst>
        </pc:spChg>
        <pc:spChg chg="add mod">
          <ac:chgData name="Andrew Scott" userId="07024e38-a524-43dd-a8c3-28963672bbd2" providerId="ADAL" clId="{4DB3DB85-14E6-49E9-9B80-1A58B8716F07}" dt="2026-03-25T01:52:55.665" v="277" actId="14100"/>
          <ac:spMkLst>
            <pc:docMk/>
            <pc:sldMk cId="299381942" sldId="257"/>
            <ac:spMk id="18" creationId="{90282A6A-F1CB-3A39-DB4D-B85ADC40CC05}"/>
          </ac:spMkLst>
        </pc:spChg>
      </pc:sldChg>
      <pc:sldChg chg="modSp mod">
        <pc:chgData name="Andrew Scott" userId="07024e38-a524-43dd-a8c3-28963672bbd2" providerId="ADAL" clId="{4DB3DB85-14E6-49E9-9B80-1A58B8716F07}" dt="2026-03-25T01:46:27.345" v="84" actId="20577"/>
        <pc:sldMkLst>
          <pc:docMk/>
          <pc:sldMk cId="967333418" sldId="258"/>
        </pc:sldMkLst>
        <pc:spChg chg="mod">
          <ac:chgData name="Andrew Scott" userId="07024e38-a524-43dd-a8c3-28963672bbd2" providerId="ADAL" clId="{4DB3DB85-14E6-49E9-9B80-1A58B8716F07}" dt="2026-03-25T01:46:27.345" v="84" actId="20577"/>
          <ac:spMkLst>
            <pc:docMk/>
            <pc:sldMk cId="967333418" sldId="258"/>
            <ac:spMk id="11" creationId="{EA0EAA15-2752-2DE1-CF4F-3F2F69BA613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5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96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161411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50135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279656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119289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897840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34526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241552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477730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57055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198615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8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744211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6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8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024920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180247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661169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0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9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7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4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6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6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5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4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6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4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775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7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9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8" r:id="rId2"/>
    <p:sldLayoutId id="2147483687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C4B80-7782-45CF-8FDF-999324DAD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" y="63876"/>
            <a:ext cx="1533075" cy="537572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87091D9-C1A5-4714-AF23-1590EA827BB3}"/>
              </a:ext>
            </a:extLst>
          </p:cNvPr>
          <p:cNvSpPr txBox="1">
            <a:spLocks/>
          </p:cNvSpPr>
          <p:nvPr/>
        </p:nvSpPr>
        <p:spPr>
          <a:xfrm>
            <a:off x="117486" y="633910"/>
            <a:ext cx="3490028" cy="1453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149154" algn="ctr"/>
                <a:tab pos="4298311" algn="r"/>
              </a:tabLst>
            </a:pPr>
            <a:r>
              <a:rPr lang="en-AU" sz="675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Partnering in growth, connecting people and supporting potential</a:t>
            </a:r>
            <a:endParaRPr lang="en-AU" sz="675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3BB90BE-4BB1-43D1-AE37-EE020139075D}"/>
              </a:ext>
            </a:extLst>
          </p:cNvPr>
          <p:cNvSpPr txBox="1">
            <a:spLocks/>
          </p:cNvSpPr>
          <p:nvPr/>
        </p:nvSpPr>
        <p:spPr>
          <a:xfrm>
            <a:off x="2725836" y="200773"/>
            <a:ext cx="3986040" cy="6153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350" b="1">
                <a:latin typeface="+mn-lt"/>
              </a:rPr>
              <a:t>INPEX ILNG &amp; ILPG PASSAGE INFORMATION OUTWARDS</a:t>
            </a:r>
          </a:p>
          <a:p>
            <a:pPr algn="r"/>
            <a:r>
              <a:rPr lang="en-US" sz="1350" b="1">
                <a:latin typeface="+mn-lt"/>
              </a:rPr>
              <a:t>PIL-PP-19</a:t>
            </a:r>
            <a:endParaRPr lang="en-US" sz="1350" b="1">
              <a:latin typeface="+mn-lt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60F21D-2CB0-418F-9B77-B8DA57FB8C14}"/>
              </a:ext>
            </a:extLst>
          </p:cNvPr>
          <p:cNvSpPr/>
          <p:nvPr/>
        </p:nvSpPr>
        <p:spPr>
          <a:xfrm>
            <a:off x="0" y="8902374"/>
            <a:ext cx="6858000" cy="239489"/>
          </a:xfrm>
          <a:prstGeom prst="rect">
            <a:avLst/>
          </a:prstGeom>
          <a:solidFill>
            <a:srgbClr val="DF2828"/>
          </a:solidFill>
          <a:ln>
            <a:solidFill>
              <a:srgbClr val="D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A4E367-3ACB-CBEF-AC0D-468BD23645E2}"/>
              </a:ext>
            </a:extLst>
          </p:cNvPr>
          <p:cNvSpPr txBox="1"/>
          <p:nvPr/>
        </p:nvSpPr>
        <p:spPr>
          <a:xfrm>
            <a:off x="246223" y="8090623"/>
            <a:ext cx="6443469" cy="62324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68580" tIns="34290" rIns="68580" bIns="34290" rtlCol="0" anchor="t">
            <a:spAutoFit/>
          </a:bodyPr>
          <a:lstStyle/>
          <a:p>
            <a:endParaRPr lang="en-AU" sz="900" b="1"/>
          </a:p>
          <a:p>
            <a:r>
              <a:rPr lang="en-AU" sz="900" b="1"/>
              <a:t>MASTER:_________________________________                                                     SIGNATURE:___________________________</a:t>
            </a:r>
            <a:endParaRPr lang="en-AU" sz="900" b="1">
              <a:cs typeface="Calibri"/>
            </a:endParaRPr>
          </a:p>
          <a:p>
            <a:endParaRPr lang="en-AU" sz="900" b="1">
              <a:cs typeface="Calibri"/>
            </a:endParaRPr>
          </a:p>
          <a:p>
            <a:r>
              <a:rPr lang="en-AU" sz="900" b="1"/>
              <a:t>PILOT:___________________________________                                                      SIGNATURE:___________________________</a:t>
            </a:r>
            <a:endParaRPr lang="en-AU" sz="900" b="1">
              <a:cs typeface="Calibri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88CA441-5BCC-3213-4CC4-256277E94BB3}"/>
              </a:ext>
            </a:extLst>
          </p:cNvPr>
          <p:cNvSpPr txBox="1"/>
          <p:nvPr/>
        </p:nvSpPr>
        <p:spPr>
          <a:xfrm>
            <a:off x="252895" y="7884231"/>
            <a:ext cx="52907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75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PRINCIPLES OF BRIDGE RESOURCE MANAGEMENT MUST BE ADHERED TO AT ALL TIMES</a:t>
            </a:r>
            <a:endParaRPr lang="en-AU" sz="75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D95F53A-C3C6-FC0D-41F4-75F60B330423}"/>
              </a:ext>
            </a:extLst>
          </p:cNvPr>
          <p:cNvSpPr txBox="1">
            <a:spLocks/>
          </p:cNvSpPr>
          <p:nvPr/>
        </p:nvSpPr>
        <p:spPr>
          <a:xfrm>
            <a:off x="253152" y="8789231"/>
            <a:ext cx="2028506" cy="1221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149208" algn="ctr"/>
                <a:tab pos="4298418" algn="r"/>
              </a:tabLst>
            </a:pPr>
            <a:r>
              <a:rPr lang="en-US" sz="600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AU" sz="600" b="1" i="1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eamwork</a:t>
            </a:r>
            <a:r>
              <a:rPr lang="en-AU" sz="600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 Respect | Integrity | Honesty | Safety                                                                                                                          </a:t>
            </a:r>
            <a:endParaRPr lang="en-AU" sz="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7B02A83-9CAE-2D2A-AA77-F14BD02C8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7082" y="8654284"/>
            <a:ext cx="1543050" cy="273844"/>
          </a:xfrm>
        </p:spPr>
        <p:txBody>
          <a:bodyPr/>
          <a:lstStyle/>
          <a:p>
            <a:r>
              <a:rPr lang="en-AU">
                <a:ea typeface="Calibri"/>
                <a:cs typeface="Calibri"/>
              </a:rPr>
              <a:t>Revised March 2026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28B61312-5A2C-2BC6-DF7F-848338AA73E3}"/>
              </a:ext>
            </a:extLst>
          </p:cNvPr>
          <p:cNvSpPr txBox="1"/>
          <p:nvPr/>
        </p:nvSpPr>
        <p:spPr>
          <a:xfrm>
            <a:off x="253533" y="779162"/>
            <a:ext cx="6392365" cy="95519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endParaRPr lang="en-US" sz="900" b="1">
              <a:cs typeface="Calibri"/>
            </a:endParaRPr>
          </a:p>
          <a:p>
            <a:pPr>
              <a:lnSpc>
                <a:spcPct val="50000"/>
              </a:lnSpc>
            </a:pPr>
            <a:endParaRPr lang="en-US" sz="900" b="1">
              <a:cs typeface="Calibri"/>
            </a:endParaRPr>
          </a:p>
          <a:p>
            <a:pPr>
              <a:lnSpc>
                <a:spcPct val="50000"/>
              </a:lnSpc>
            </a:pPr>
            <a:r>
              <a:rPr lang="en-US" sz="900" b="1">
                <a:cs typeface="Calibri"/>
              </a:rPr>
              <a:t>NAME OF VESSEL: ___________________________________                      DATE: _____________________</a:t>
            </a:r>
          </a:p>
          <a:p>
            <a:pPr>
              <a:lnSpc>
                <a:spcPct val="50000"/>
              </a:lnSpc>
            </a:pPr>
            <a:endParaRPr lang="en-US" sz="900" b="1">
              <a:cs typeface="Calibri"/>
            </a:endParaRPr>
          </a:p>
          <a:p>
            <a:pPr>
              <a:lnSpc>
                <a:spcPct val="50000"/>
              </a:lnSpc>
            </a:pPr>
            <a:endParaRPr lang="en-US" sz="900" b="1">
              <a:cs typeface="Calibri"/>
            </a:endParaRPr>
          </a:p>
          <a:p>
            <a:pPr>
              <a:lnSpc>
                <a:spcPct val="50000"/>
              </a:lnSpc>
            </a:pPr>
            <a:r>
              <a:rPr lang="en-US" sz="900" b="1">
                <a:cs typeface="Calibri"/>
              </a:rPr>
              <a:t>POB TIME: ____________________ GT:__________________                      DRAUGHT  F: _______________</a:t>
            </a:r>
            <a:endParaRPr lang="en-US" sz="900" b="1">
              <a:ea typeface="Calibri"/>
              <a:cs typeface="Calibri"/>
            </a:endParaRPr>
          </a:p>
          <a:p>
            <a:pPr>
              <a:lnSpc>
                <a:spcPct val="50000"/>
              </a:lnSpc>
            </a:pPr>
            <a:endParaRPr lang="en-US" sz="900" b="1">
              <a:cs typeface="Calibri"/>
            </a:endParaRPr>
          </a:p>
          <a:p>
            <a:pPr>
              <a:lnSpc>
                <a:spcPct val="50000"/>
              </a:lnSpc>
            </a:pPr>
            <a:endParaRPr lang="en-US" sz="900" b="1">
              <a:cs typeface="Calibri"/>
            </a:endParaRPr>
          </a:p>
          <a:p>
            <a:pPr>
              <a:lnSpc>
                <a:spcPct val="50000"/>
              </a:lnSpc>
            </a:pPr>
            <a:r>
              <a:rPr lang="en-US" sz="900" b="1">
                <a:cs typeface="Calibri"/>
              </a:rPr>
              <a:t>BERTH :       ILPG/ILNG                          LOA:_________________                     DRAUGHT  A: _______________</a:t>
            </a:r>
            <a:endParaRPr lang="en-US" sz="900" b="1">
              <a:ea typeface="Calibri"/>
              <a:cs typeface="Calibri"/>
            </a:endParaRPr>
          </a:p>
          <a:p>
            <a:pPr>
              <a:lnSpc>
                <a:spcPct val="50000"/>
              </a:lnSpc>
            </a:pPr>
            <a:endParaRPr lang="en-US" sz="900">
              <a:cs typeface="Calibri"/>
            </a:endParaRPr>
          </a:p>
          <a:p>
            <a:pPr>
              <a:lnSpc>
                <a:spcPct val="50000"/>
              </a:lnSpc>
            </a:pPr>
            <a:endParaRPr lang="en-US" sz="900" b="1" i="1">
              <a:solidFill>
                <a:srgbClr val="FF0000"/>
              </a:solidFill>
              <a:cs typeface="Calibri"/>
            </a:endParaRPr>
          </a:p>
          <a:p>
            <a:pPr>
              <a:lnSpc>
                <a:spcPct val="50000"/>
              </a:lnSpc>
            </a:pPr>
            <a:r>
              <a:rPr lang="en-US" sz="900" b="1" i="1">
                <a:solidFill>
                  <a:srgbClr val="FF0000"/>
                </a:solidFill>
                <a:cs typeface="Calibri"/>
              </a:rPr>
              <a:t>PORTSIDE ALONGSIDE – Refer to latest NTM for Declared Depths</a:t>
            </a:r>
            <a:endParaRPr lang="en-US" sz="900" b="1" i="1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lnSpc>
                <a:spcPct val="50000"/>
              </a:lnSpc>
            </a:pPr>
            <a:endParaRPr lang="en-US" sz="600">
              <a:cs typeface="Calibri"/>
            </a:endParaRPr>
          </a:p>
        </p:txBody>
      </p:sp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9D05B140-A119-8B67-6240-9DE1C7E74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56" y="4844486"/>
            <a:ext cx="6475805" cy="3107272"/>
          </a:xfrm>
          <a:prstGeom prst="rect">
            <a:avLst/>
          </a:prstGeom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BBF2FCFB-D513-7EC6-9ADE-6B148B31B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805" y="8889115"/>
            <a:ext cx="2533650" cy="257175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2130A0E6-3FC7-E3B4-2FE7-5C90BD9A5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91" y="1792080"/>
            <a:ext cx="6447815" cy="3054969"/>
          </a:xfrm>
          <a:prstGeom prst="rect">
            <a:avLst/>
          </a:prstGeom>
        </p:spPr>
      </p:pic>
      <p:pic>
        <p:nvPicPr>
          <p:cNvPr id="11" name="Picture 11" descr="Text&#10;&#10;Description automatically generated">
            <a:extLst>
              <a:ext uri="{FF2B5EF4-FFF2-40B4-BE49-F238E27FC236}">
                <a16:creationId xmlns:a16="http://schemas.microsoft.com/office/drawing/2014/main" id="{BE77C840-6D23-41BA-8419-B3A91BB0A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421" y="4786766"/>
            <a:ext cx="2078477" cy="9385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1C532C-C860-F675-E1C0-6C9F6BFDE5A7}"/>
              </a:ext>
            </a:extLst>
          </p:cNvPr>
          <p:cNvSpPr txBox="1"/>
          <p:nvPr/>
        </p:nvSpPr>
        <p:spPr>
          <a:xfrm>
            <a:off x="1331352" y="2072761"/>
            <a:ext cx="438151" cy="18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4FAA79-A9C8-F451-91AF-43AF04AE8E6B}"/>
              </a:ext>
            </a:extLst>
          </p:cNvPr>
          <p:cNvSpPr txBox="1"/>
          <p:nvPr/>
        </p:nvSpPr>
        <p:spPr>
          <a:xfrm>
            <a:off x="1807051" y="2072760"/>
            <a:ext cx="438151" cy="18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CD823E-DFB2-2B82-4F64-67878EA8AFAE}"/>
              </a:ext>
            </a:extLst>
          </p:cNvPr>
          <p:cNvSpPr txBox="1"/>
          <p:nvPr/>
        </p:nvSpPr>
        <p:spPr>
          <a:xfrm>
            <a:off x="4693953" y="3771761"/>
            <a:ext cx="1051162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>
                <a:ea typeface="Calibri"/>
                <a:cs typeface="Calibri"/>
              </a:rPr>
              <a:t>ILPG Berth &amp; Tugs</a:t>
            </a:r>
            <a:endParaRPr lang="en-US" sz="800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7D2780-B08B-8A84-E59D-7CCB29754541}"/>
              </a:ext>
            </a:extLst>
          </p:cNvPr>
          <p:cNvSpPr txBox="1"/>
          <p:nvPr/>
        </p:nvSpPr>
        <p:spPr>
          <a:xfrm>
            <a:off x="5881687" y="3781424"/>
            <a:ext cx="428625" cy="21544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>
                <a:ea typeface="Calibri"/>
                <a:cs typeface="Calibri"/>
              </a:rPr>
              <a:t>Ch 88</a:t>
            </a:r>
            <a:endParaRPr lang="en-US" b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68F7B0-AEF1-C1FA-505E-AD878330DE77}"/>
              </a:ext>
            </a:extLst>
          </p:cNvPr>
          <p:cNvSpPr/>
          <p:nvPr/>
        </p:nvSpPr>
        <p:spPr>
          <a:xfrm>
            <a:off x="5380550" y="5310189"/>
            <a:ext cx="290706" cy="13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302313-197F-17F9-AD33-3590CE062E21}"/>
              </a:ext>
            </a:extLst>
          </p:cNvPr>
          <p:cNvSpPr/>
          <p:nvPr/>
        </p:nvSpPr>
        <p:spPr>
          <a:xfrm>
            <a:off x="5882677" y="5310187"/>
            <a:ext cx="277491" cy="13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256AB9-ABB2-E9F4-A9B3-71B72F3089B6}"/>
              </a:ext>
            </a:extLst>
          </p:cNvPr>
          <p:cNvSpPr txBox="1"/>
          <p:nvPr/>
        </p:nvSpPr>
        <p:spPr>
          <a:xfrm>
            <a:off x="5310793" y="5287448"/>
            <a:ext cx="389315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" b="1">
                <a:ea typeface="Calibri"/>
                <a:cs typeface="Calibri"/>
              </a:rPr>
              <a:t>11.7m</a:t>
            </a:r>
            <a:endParaRPr lang="en-US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FC6B0B-FEAA-7E1B-62F9-DD13F32B0DEF}"/>
              </a:ext>
            </a:extLst>
          </p:cNvPr>
          <p:cNvSpPr txBox="1"/>
          <p:nvPr/>
        </p:nvSpPr>
        <p:spPr>
          <a:xfrm>
            <a:off x="5826133" y="5287447"/>
            <a:ext cx="389315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" b="1">
                <a:ea typeface="Calibri"/>
                <a:cs typeface="Calibri"/>
              </a:rPr>
              <a:t>11.6m</a:t>
            </a:r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42862F-82C8-9B8B-7933-7D40C9267274}"/>
              </a:ext>
            </a:extLst>
          </p:cNvPr>
          <p:cNvSpPr txBox="1"/>
          <p:nvPr/>
        </p:nvSpPr>
        <p:spPr>
          <a:xfrm>
            <a:off x="5828206" y="5042379"/>
            <a:ext cx="683239" cy="18466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" b="1">
                <a:ea typeface="Calibri"/>
                <a:cs typeface="Calibri"/>
              </a:rPr>
              <a:t>13.5m</a:t>
            </a:r>
            <a:endParaRPr lang="en-US" sz="800" b="1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7ADEF1-DA79-ED54-B487-2B4858411BA1}"/>
              </a:ext>
            </a:extLst>
          </p:cNvPr>
          <p:cNvSpPr/>
          <p:nvPr/>
        </p:nvSpPr>
        <p:spPr>
          <a:xfrm>
            <a:off x="5815013" y="5200649"/>
            <a:ext cx="528554" cy="92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8307FA-CAD6-CDE8-741C-5385664908EC}"/>
              </a:ext>
            </a:extLst>
          </p:cNvPr>
          <p:cNvSpPr txBox="1"/>
          <p:nvPr/>
        </p:nvSpPr>
        <p:spPr>
          <a:xfrm>
            <a:off x="5919789" y="5178193"/>
            <a:ext cx="630850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" b="1">
                <a:ea typeface="Calibri"/>
                <a:cs typeface="Calibri"/>
              </a:rPr>
              <a:t>11.9m</a:t>
            </a:r>
            <a:endParaRPr lang="en-US" sz="800" b="1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282A6A-F1CB-3A39-DB4D-B85ADC40CC05}"/>
              </a:ext>
            </a:extLst>
          </p:cNvPr>
          <p:cNvSpPr txBox="1"/>
          <p:nvPr/>
        </p:nvSpPr>
        <p:spPr>
          <a:xfrm>
            <a:off x="4538476" y="4847049"/>
            <a:ext cx="207093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u="sng"/>
              <a:t>Berthing Parameters</a:t>
            </a:r>
          </a:p>
          <a:p>
            <a:r>
              <a:rPr lang="en-US" sz="900"/>
              <a:t>Visibility &gt;1nm</a:t>
            </a:r>
          </a:p>
          <a:p>
            <a:r>
              <a:rPr lang="en-US" sz="900"/>
              <a:t>Wind &lt;20kt except from the SE &lt;25kts</a:t>
            </a:r>
          </a:p>
          <a:p>
            <a:r>
              <a:rPr lang="en-US" sz="900"/>
              <a:t>**Min. depth at berth to comply with minimum </a:t>
            </a:r>
          </a:p>
          <a:p>
            <a:r>
              <a:rPr lang="en-US" sz="900"/>
              <a:t>UKC 1.5m once underway**</a:t>
            </a:r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29938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1987F-207B-49E1-AFE8-2EEAA85FF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" y="127097"/>
            <a:ext cx="1533075" cy="537572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E168352-F98A-4005-9F07-74B4BFC45CC8}"/>
              </a:ext>
            </a:extLst>
          </p:cNvPr>
          <p:cNvSpPr txBox="1">
            <a:spLocks/>
          </p:cNvSpPr>
          <p:nvPr/>
        </p:nvSpPr>
        <p:spPr>
          <a:xfrm>
            <a:off x="127097" y="662173"/>
            <a:ext cx="3490028" cy="1453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149154" algn="ctr"/>
                <a:tab pos="4298311" algn="r"/>
              </a:tabLst>
            </a:pPr>
            <a:r>
              <a:rPr lang="en-AU" sz="675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Partnering in growth, connecting people and supporting potential</a:t>
            </a:r>
            <a:endParaRPr lang="en-AU" sz="675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8E2F722-BEE5-4092-9594-9E4CEC892B07}"/>
              </a:ext>
            </a:extLst>
          </p:cNvPr>
          <p:cNvSpPr txBox="1">
            <a:spLocks/>
          </p:cNvSpPr>
          <p:nvPr/>
        </p:nvSpPr>
        <p:spPr>
          <a:xfrm>
            <a:off x="4603224" y="250990"/>
            <a:ext cx="2180714" cy="289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350" b="1">
              <a:latin typeface="+mn-lt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EA6189-550D-4FCD-8579-0A79DCDE364B}"/>
              </a:ext>
            </a:extLst>
          </p:cNvPr>
          <p:cNvSpPr/>
          <p:nvPr/>
        </p:nvSpPr>
        <p:spPr>
          <a:xfrm>
            <a:off x="0" y="8909255"/>
            <a:ext cx="6858000" cy="239489"/>
          </a:xfrm>
          <a:prstGeom prst="rect">
            <a:avLst/>
          </a:prstGeom>
          <a:solidFill>
            <a:srgbClr val="DF2828"/>
          </a:solidFill>
          <a:ln>
            <a:solidFill>
              <a:srgbClr val="D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A0C66BC-E10C-45EC-9FEF-DEA1DC0FC697}"/>
              </a:ext>
            </a:extLst>
          </p:cNvPr>
          <p:cNvSpPr txBox="1">
            <a:spLocks/>
          </p:cNvSpPr>
          <p:nvPr/>
        </p:nvSpPr>
        <p:spPr>
          <a:xfrm>
            <a:off x="101058" y="8738700"/>
            <a:ext cx="2028506" cy="1221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149208" algn="ctr"/>
                <a:tab pos="4298418" algn="r"/>
              </a:tabLst>
            </a:pPr>
            <a:r>
              <a:rPr lang="en-US" sz="600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AU" sz="600" b="1" i="1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eamwork</a:t>
            </a:r>
            <a:r>
              <a:rPr lang="en-AU" sz="600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 Respect | Integrity | Honesty | Safety                                                                                                                          </a:t>
            </a:r>
            <a:endParaRPr lang="en-AU" sz="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B17D43-E017-FA58-CC75-C6CA45A5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36670" y="8741236"/>
            <a:ext cx="1554537" cy="113020"/>
          </a:xfrm>
        </p:spPr>
        <p:txBody>
          <a:bodyPr/>
          <a:lstStyle/>
          <a:p>
            <a:fld id="{BF56D139-EC84-48C7-B62B-3311C87E1006}" type="slidenum">
              <a:rPr lang="en-AU" smtClean="0"/>
              <a:t>2</a:t>
            </a:fld>
            <a:endParaRPr lang="en-US"/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DF2525D4-F64A-56CD-CB3F-2DD41AF690FD}"/>
              </a:ext>
            </a:extLst>
          </p:cNvPr>
          <p:cNvSpPr txBox="1">
            <a:spLocks/>
          </p:cNvSpPr>
          <p:nvPr/>
        </p:nvSpPr>
        <p:spPr>
          <a:xfrm>
            <a:off x="2297210" y="131753"/>
            <a:ext cx="4502432" cy="59751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350" b="1">
                <a:latin typeface="+mn-lt"/>
              </a:rPr>
              <a:t>INPEX ILNG &amp; ILPG PASSAGE INFORMATION OUTWARDS</a:t>
            </a:r>
          </a:p>
          <a:p>
            <a:pPr algn="r"/>
            <a:r>
              <a:rPr lang="en-US" sz="1350" b="1">
                <a:latin typeface="+mn-lt"/>
              </a:rPr>
              <a:t>PIL-PP-19</a:t>
            </a:r>
            <a:endParaRPr lang="en-US" sz="1350" b="1">
              <a:latin typeface="+mn-lt"/>
              <a:ea typeface="Calibri"/>
              <a:cs typeface="Calibri"/>
            </a:endParaRPr>
          </a:p>
        </p:txBody>
      </p:sp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AB682142-04C2-11B9-B1B1-80CAD540D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1" y="807274"/>
            <a:ext cx="6180665" cy="7927385"/>
          </a:xfrm>
          <a:prstGeom prst="rect">
            <a:avLst/>
          </a:prstGeom>
        </p:spPr>
      </p:pic>
      <p:sp>
        <p:nvSpPr>
          <p:cNvPr id="16" name="Text Box 395">
            <a:extLst>
              <a:ext uri="{FF2B5EF4-FFF2-40B4-BE49-F238E27FC236}">
                <a16:creationId xmlns:a16="http://schemas.microsoft.com/office/drawing/2014/main" id="{9110AB74-39AF-E439-6AC8-EFEA8517D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5" y="4355675"/>
            <a:ext cx="2751656" cy="14868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just"/>
            <a:r>
              <a:rPr lang="en-AU" sz="700" b="1">
                <a:effectLst/>
                <a:ea typeface="Times New Roman" panose="02020603050405020304" pitchFamily="18" charset="0"/>
                <a:cs typeface="Arial"/>
              </a:rPr>
              <a:t>PLEASE NOTE:</a:t>
            </a:r>
          </a:p>
          <a:p>
            <a:r>
              <a:rPr lang="en-AU" sz="700">
                <a:ea typeface="Times New Roman" panose="02020603050405020304" pitchFamily="18" charset="0"/>
                <a:cs typeface="Arial"/>
              </a:rPr>
              <a:t>* THE CHARTS USED ON THIS PASSAGE PLAN ARE NOT TO SCALE.  THESE CHARTS FORM PART OF THE MASTER/PILOT EXCHANGE AND ARE FOR INFORMATION ONLY.  NAVIGATIONAL CHARTS AND/OR APPROVED ECDIS SHOULD BE REFERRED TO IN ALL CASES. </a:t>
            </a:r>
          </a:p>
          <a:p>
            <a:r>
              <a:rPr lang="en-AU" sz="700">
                <a:ea typeface="Times New Roman" panose="02020603050405020304" pitchFamily="18" charset="0"/>
                <a:cs typeface="Arial"/>
              </a:rPr>
              <a:t>* INDICATED COURSES ARE A GUIDELINE ONLY.  VESSEL'S ROUTE IS TO BE DISCUSSED DURING THE MASTER/PILOT EXCHANGE AND AGREED TO BY THE MASTER.</a:t>
            </a:r>
          </a:p>
          <a:p>
            <a:r>
              <a:rPr lang="en-AU" sz="700">
                <a:ea typeface="Times New Roman" panose="02020603050405020304" pitchFamily="18" charset="0"/>
                <a:cs typeface="Arial"/>
              </a:rPr>
              <a:t>*  THE SHIP'S POSITION, THE VESSEL'S CONDITION AND HARBOUR TRAFFIC ARE TO BE MONITORED THROUGHOUT THE PASSAGE BY THE BRIDGE TEAM. </a:t>
            </a:r>
          </a:p>
          <a:p>
            <a:r>
              <a:rPr lang="en-AU" sz="700" b="1">
                <a:solidFill>
                  <a:srgbClr val="FF0000"/>
                </a:solidFill>
                <a:ea typeface="Times New Roman" panose="02020603050405020304" pitchFamily="18" charset="0"/>
                <a:cs typeface="Arial"/>
              </a:rPr>
              <a:t>* THE BRIDGE TEAM MUST IMMEDIATELY MAKE THE PILOT AWARE OF ANY CONCERNS OR ANYTHING NOT UNDERSTOOD </a:t>
            </a:r>
            <a:endParaRPr lang="en-AU" sz="700" b="1">
              <a:ea typeface="Times New Roman" panose="02020603050405020304" pitchFamily="18" charset="0"/>
              <a:cs typeface="Arial"/>
            </a:endParaRPr>
          </a:p>
          <a:p>
            <a:pPr algn="just"/>
            <a:endParaRPr lang="en-AU" sz="75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DAE7F42D-540B-3C17-34EC-E306D42F8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666" y="838795"/>
            <a:ext cx="903685" cy="181391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76DDB6C2-9935-D9F7-4576-E2FFB5831EE3}"/>
              </a:ext>
            </a:extLst>
          </p:cNvPr>
          <p:cNvSpPr txBox="1"/>
          <p:nvPr/>
        </p:nvSpPr>
        <p:spPr>
          <a:xfrm rot="10800000" flipV="1">
            <a:off x="5090707" y="545547"/>
            <a:ext cx="1563153" cy="2870016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00" u="sng">
              <a:latin typeface="Calibri"/>
              <a:ea typeface="Calibri"/>
              <a:cs typeface="Calibri"/>
            </a:endParaRPr>
          </a:p>
          <a:p>
            <a:r>
              <a:rPr lang="en-US" sz="700" u="sng">
                <a:latin typeface="Calibri"/>
                <a:ea typeface="Calibri"/>
                <a:cs typeface="Calibri"/>
              </a:rPr>
              <a:t>BRIDGE TEAM:</a:t>
            </a:r>
            <a:endParaRPr lang="en-US" sz="700">
              <a:latin typeface="Calibri"/>
              <a:ea typeface="Calibri"/>
              <a:cs typeface="Calibri"/>
            </a:endParaRPr>
          </a:p>
          <a:p>
            <a:r>
              <a:rPr lang="en-US" sz="700">
                <a:latin typeface="Calibri"/>
                <a:ea typeface="Calibri"/>
                <a:cs typeface="Calibri"/>
              </a:rPr>
              <a:t>MAINTAIN LOOKOUT VISUALLY AND BY ALL AVAILABLE MEANS.  FOLLOW PILOT PASSAGE PLAN &amp; INFORM WHEN  THERE IS AN OBSERVED DEVIATION FROM THE AGREED PLAN.</a:t>
            </a:r>
            <a:endParaRPr lang="en-US" sz="700">
              <a:ea typeface="Calibri"/>
              <a:cs typeface="Calibri"/>
            </a:endParaRPr>
          </a:p>
          <a:p>
            <a:r>
              <a:rPr lang="en-US" sz="7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 *IF IN DOUBT CONSULT PILOT*</a:t>
            </a:r>
          </a:p>
          <a:p>
            <a:r>
              <a:rPr lang="en-US" sz="700">
                <a:latin typeface="Calibri"/>
                <a:ea typeface="Calibri"/>
                <a:cs typeface="Calibri"/>
              </a:rPr>
              <a:t> </a:t>
            </a:r>
            <a:r>
              <a:rPr lang="en-US" sz="700" u="sng">
                <a:latin typeface="Calibri"/>
                <a:ea typeface="Calibri"/>
                <a:cs typeface="Calibri"/>
              </a:rPr>
              <a:t>MOORING LINES ON ARRIVAL:</a:t>
            </a:r>
            <a:r>
              <a:rPr lang="en-US" sz="700">
                <a:latin typeface="Calibri"/>
                <a:ea typeface="Calibri"/>
                <a:cs typeface="Calibri"/>
              </a:rPr>
              <a:t>   </a:t>
            </a:r>
            <a:endParaRPr lang="en-US" sz="700">
              <a:ea typeface="Calibri"/>
              <a:cs typeface="Calibri"/>
            </a:endParaRPr>
          </a:p>
          <a:p>
            <a:r>
              <a:rPr lang="en-US" sz="700">
                <a:latin typeface="Calibri"/>
                <a:ea typeface="Calibri"/>
                <a:cs typeface="Calibri"/>
              </a:rPr>
              <a:t>ALL LINES ASHORE WITH HEAVING LINES AND YOYO GEAR.  ONE LINE AT A TIME.  </a:t>
            </a:r>
          </a:p>
          <a:p>
            <a:r>
              <a:rPr lang="en-US" sz="700">
                <a:latin typeface="Calibri"/>
                <a:ea typeface="Calibri"/>
                <a:cs typeface="Calibri"/>
              </a:rPr>
              <a:t>SPRINGS FIRST, THEN BREASTS, THEN HEAD/STERN LINES.  </a:t>
            </a:r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sz="700">
                <a:latin typeface="Calibri"/>
                <a:ea typeface="Calibri"/>
                <a:cs typeface="Calibri"/>
              </a:rPr>
              <a:t>DON'T HEAVE UP UNTIL MOORING MEN ARE CLEAR OF MOORING DOLPHINS.   </a:t>
            </a:r>
          </a:p>
          <a:p>
            <a:r>
              <a:rPr lang="en-US" sz="700">
                <a:latin typeface="Calibri"/>
                <a:ea typeface="Calibri"/>
                <a:cs typeface="Calibri"/>
              </a:rPr>
              <a:t> MOORING HOOKS: SWL 125t</a:t>
            </a:r>
          </a:p>
          <a:p>
            <a:r>
              <a:rPr lang="en-US" sz="700">
                <a:latin typeface="Calibri"/>
                <a:ea typeface="Calibri"/>
                <a:cs typeface="Calibri"/>
              </a:rPr>
              <a:t> MOORING HOOK ALARMS SET TO 40t</a:t>
            </a:r>
          </a:p>
          <a:p>
            <a:r>
              <a:rPr lang="en-US" sz="700">
                <a:latin typeface="Calibri"/>
                <a:ea typeface="Calibri"/>
                <a:cs typeface="Calibri"/>
              </a:rPr>
              <a:t> </a:t>
            </a:r>
            <a:r>
              <a:rPr lang="en-US" sz="700" u="sng">
                <a:latin typeface="Calibri"/>
                <a:ea typeface="Calibri"/>
                <a:cs typeface="Calibri"/>
              </a:rPr>
              <a:t>TUG INFORMATION:</a:t>
            </a:r>
            <a:endParaRPr lang="en-US" sz="700">
              <a:ea typeface="Calibri"/>
              <a:cs typeface="Calibri"/>
            </a:endParaRPr>
          </a:p>
          <a:p>
            <a:r>
              <a:rPr lang="en-US" sz="700">
                <a:latin typeface="Calibri"/>
                <a:ea typeface="Calibri"/>
                <a:cs typeface="Calibri"/>
              </a:rPr>
              <a:t> STOCKTON &amp; MACQUARIE: ASD 82T</a:t>
            </a:r>
          </a:p>
          <a:p>
            <a:r>
              <a:rPr lang="en-US" sz="700">
                <a:latin typeface="Calibri"/>
                <a:ea typeface="Calibri"/>
                <a:cs typeface="Calibri"/>
              </a:rPr>
              <a:t> PALMERSTON &amp; STOKES: ASD 83T </a:t>
            </a:r>
          </a:p>
          <a:p>
            <a:r>
              <a:rPr lang="en-US" sz="700">
                <a:latin typeface="Calibri"/>
                <a:ea typeface="Calibri"/>
                <a:cs typeface="Calibri"/>
              </a:rPr>
              <a:t> MATARANKA: ASD 70T</a:t>
            </a:r>
          </a:p>
          <a:p>
            <a:r>
              <a:rPr lang="en-US" sz="700">
                <a:latin typeface="Calibri"/>
                <a:ea typeface="Calibri"/>
                <a:cs typeface="Calibri"/>
              </a:rPr>
              <a:t> </a:t>
            </a:r>
          </a:p>
          <a:p>
            <a:endParaRPr lang="en-US" sz="700">
              <a:ea typeface="Calibri"/>
              <a:cs typeface="Calibri"/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9DE15F1F-041B-5A04-0F1D-8A0C2A5B1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3247" y="8901744"/>
            <a:ext cx="2533650" cy="2571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85FE-3F45-7CBC-1928-B241BE1F18E5}"/>
              </a:ext>
            </a:extLst>
          </p:cNvPr>
          <p:cNvSpPr/>
          <p:nvPr/>
        </p:nvSpPr>
        <p:spPr>
          <a:xfrm>
            <a:off x="1890712" y="1904999"/>
            <a:ext cx="225245" cy="81471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0EAA15-2752-2DE1-CF4F-3F2F69BA613D}"/>
              </a:ext>
            </a:extLst>
          </p:cNvPr>
          <p:cNvSpPr txBox="1"/>
          <p:nvPr/>
        </p:nvSpPr>
        <p:spPr>
          <a:xfrm>
            <a:off x="2143125" y="1514474"/>
            <a:ext cx="43815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">
                <a:ea typeface="Calibri"/>
                <a:cs typeface="Calibri"/>
              </a:rPr>
              <a:t>Critical Depths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B3376B-C135-4682-3234-69B1BC1E7186}"/>
              </a:ext>
            </a:extLst>
          </p:cNvPr>
          <p:cNvCxnSpPr/>
          <p:nvPr/>
        </p:nvCxnSpPr>
        <p:spPr>
          <a:xfrm flipH="1">
            <a:off x="2033778" y="1707397"/>
            <a:ext cx="103069" cy="1876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F0A21C-5801-9B46-75AE-5EA3962BB96C}"/>
              </a:ext>
            </a:extLst>
          </p:cNvPr>
          <p:cNvCxnSpPr/>
          <p:nvPr/>
        </p:nvCxnSpPr>
        <p:spPr>
          <a:xfrm>
            <a:off x="1909735" y="1837058"/>
            <a:ext cx="240491" cy="266919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33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90001-E3E3-9890-BEFF-770F1F084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7" y="160078"/>
            <a:ext cx="1533075" cy="537572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9E695262-C9EB-5A70-D832-55971E250E78}"/>
              </a:ext>
            </a:extLst>
          </p:cNvPr>
          <p:cNvSpPr txBox="1">
            <a:spLocks/>
          </p:cNvSpPr>
          <p:nvPr/>
        </p:nvSpPr>
        <p:spPr>
          <a:xfrm>
            <a:off x="268760" y="693854"/>
            <a:ext cx="3490028" cy="1453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149154" algn="ctr"/>
                <a:tab pos="4298311" algn="r"/>
              </a:tabLst>
            </a:pPr>
            <a:r>
              <a:rPr lang="en-AU" sz="675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Partnering in growth, connecting people and supporting potential</a:t>
            </a:r>
            <a:endParaRPr lang="en-AU" sz="675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E0AD278-F9D1-6265-4157-26D29FE8B7E8}"/>
              </a:ext>
            </a:extLst>
          </p:cNvPr>
          <p:cNvSpPr txBox="1">
            <a:spLocks/>
          </p:cNvSpPr>
          <p:nvPr/>
        </p:nvSpPr>
        <p:spPr>
          <a:xfrm>
            <a:off x="3178974" y="156526"/>
            <a:ext cx="3429487" cy="7142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350" b="1">
                <a:latin typeface="+mn-lt"/>
              </a:rPr>
              <a:t>INPEX ILNG &amp; ILPG INFORMATION OUTWARDS</a:t>
            </a:r>
            <a:endParaRPr lang="en-AU" sz="650">
              <a:solidFill>
                <a:srgbClr val="595959"/>
              </a:solidFill>
              <a:latin typeface="Calibri"/>
              <a:cs typeface="Times New Roman"/>
            </a:endParaRPr>
          </a:p>
          <a:p>
            <a:pPr algn="r"/>
            <a:r>
              <a:rPr lang="en-US" sz="1350" b="1">
                <a:latin typeface="+mn-lt"/>
              </a:rPr>
              <a:t>PIL-PP-19  </a:t>
            </a:r>
            <a:endParaRPr lang="en-AU" sz="1350" b="1">
              <a:latin typeface="+mn-lt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139189F-AC52-27BC-0F77-348598880B97}"/>
              </a:ext>
            </a:extLst>
          </p:cNvPr>
          <p:cNvSpPr txBox="1">
            <a:spLocks/>
          </p:cNvSpPr>
          <p:nvPr/>
        </p:nvSpPr>
        <p:spPr>
          <a:xfrm>
            <a:off x="76352" y="8776856"/>
            <a:ext cx="2028506" cy="12218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149208" algn="ctr"/>
                <a:tab pos="4298418" algn="r"/>
              </a:tabLst>
            </a:pPr>
            <a:r>
              <a:rPr lang="en-US" sz="600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AU" sz="600" b="1" i="1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eamwork</a:t>
            </a:r>
            <a:r>
              <a:rPr lang="en-AU" sz="600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 Respect | Integrity | Honesty | Safety                                                                                                                          </a:t>
            </a:r>
          </a:p>
          <a:p>
            <a:pPr>
              <a:tabLst>
                <a:tab pos="2149208" algn="ctr"/>
                <a:tab pos="4298418" algn="r"/>
              </a:tabLst>
            </a:pPr>
            <a:endParaRPr lang="en-AU" sz="600" b="1" i="1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>
              <a:tabLst>
                <a:tab pos="2149208" algn="ctr"/>
                <a:tab pos="4298418" algn="r"/>
              </a:tabLst>
            </a:pPr>
            <a:endParaRPr lang="en-AU" sz="600" b="1" i="1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>
              <a:tabLst>
                <a:tab pos="2149208" algn="ctr"/>
                <a:tab pos="4298418" algn="r"/>
              </a:tabLst>
            </a:pPr>
            <a:endParaRPr lang="en-AU" sz="600" b="1" i="1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>
              <a:tabLst>
                <a:tab pos="2149208" algn="ctr"/>
                <a:tab pos="4298418" algn="r"/>
              </a:tabLst>
            </a:pPr>
            <a:endParaRPr lang="en-AU" sz="600" b="1" i="1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A6413B-72F0-F0C5-6ACD-A92861839E84}"/>
              </a:ext>
            </a:extLst>
          </p:cNvPr>
          <p:cNvSpPr/>
          <p:nvPr/>
        </p:nvSpPr>
        <p:spPr>
          <a:xfrm>
            <a:off x="-8930" y="8904319"/>
            <a:ext cx="6858000" cy="239489"/>
          </a:xfrm>
          <a:prstGeom prst="rect">
            <a:avLst/>
          </a:prstGeom>
          <a:solidFill>
            <a:srgbClr val="DF2828"/>
          </a:solidFill>
          <a:ln>
            <a:solidFill>
              <a:srgbClr val="D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E51A71-EC2C-17DC-4206-7BC1BB6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6104" y="8621634"/>
            <a:ext cx="1955098" cy="278579"/>
          </a:xfrm>
        </p:spPr>
        <p:txBody>
          <a:bodyPr/>
          <a:lstStyle/>
          <a:p>
            <a:fld id="{BF56D139-EC84-48C7-B62B-3311C87E1006}" type="slidenum">
              <a:rPr lang="en-AU" smtClean="0"/>
              <a:t>3</a:t>
            </a:fld>
            <a:endParaRPr lang="en-US"/>
          </a:p>
        </p:txBody>
      </p:sp>
      <p:pic>
        <p:nvPicPr>
          <p:cNvPr id="6" name="Picture 7" descr="Table&#10;&#10;Description automatically generated">
            <a:extLst>
              <a:ext uri="{FF2B5EF4-FFF2-40B4-BE49-F238E27FC236}">
                <a16:creationId xmlns:a16="http://schemas.microsoft.com/office/drawing/2014/main" id="{92593A47-5B7B-9853-8131-36937EE44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4" y="992390"/>
            <a:ext cx="6324003" cy="3649857"/>
          </a:xfrm>
          <a:prstGeom prst="rect">
            <a:avLst/>
          </a:prstGeom>
        </p:spPr>
      </p:pic>
      <p:pic>
        <p:nvPicPr>
          <p:cNvPr id="8" name="Picture 9" descr="Table&#10;&#10;Description automatically generated">
            <a:extLst>
              <a:ext uri="{FF2B5EF4-FFF2-40B4-BE49-F238E27FC236}">
                <a16:creationId xmlns:a16="http://schemas.microsoft.com/office/drawing/2014/main" id="{930E82A3-534D-36C3-7747-0C51C5E38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3" y="4798824"/>
            <a:ext cx="6359723" cy="3645081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2165C9B-798F-8D00-0F6D-37B8B2AC5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578" y="8901744"/>
            <a:ext cx="253365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04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fb12912c-041b-4da0-b844-e4cb499d6509" ContentTypeId="0x010100A5916E8D9B1AD24BB8BF2D648CC28FC707" PreviousValue="tru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D xmlns="3e9b44d3-7f9a-44f7-b2e3-7baac7d94cc9">PIL-PP-19</DocID>
    <Review_x0020_Date xmlns="3e9b44d3-7f9a-44f7-b2e3-7baac7d94cc9">2026-02-28T14:30:00+00:00</Review_x0020_Date>
    <p039c1c666dc4819a0f3f0219d4cd8b9 xmlns="3e9b44d3-7f9a-44f7-b2e3-7baac7d94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Passage Plan</TermName>
          <TermId xmlns="http://schemas.microsoft.com/office/infopath/2007/PartnerControls">d685b382-cf5c-4edc-8705-c452268116b8</TermId>
        </TermInfo>
      </Terms>
    </p039c1c666dc4819a0f3f0219d4cd8b9>
    <ned8191a3a23427cb9ca284488cb2f16 xmlns="3e9b44d3-7f9a-44f7-b2e3-7baac7d94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</TermName>
          <TermId xmlns="http://schemas.microsoft.com/office/infopath/2007/PartnerControls">a340c831-803c-4431-9722-cfe24c5dec72</TermId>
        </TermInfo>
      </Terms>
    </ned8191a3a23427cb9ca284488cb2f16>
    <TaxCatchAll xmlns="3e9b44d3-7f9a-44f7-b2e3-7baac7d94cc9">
      <Value>24</Value>
      <Value>59</Value>
      <Value>38</Value>
      <Value>3</Value>
    </TaxCatchAll>
    <References xmlns="3e9b44d3-7f9a-44f7-b2e3-7baac7d94cc9" xsi:nil="true"/>
    <Related_x0020_Documents xmlns="3e9b44d3-7f9a-44f7-b2e3-7baac7d94cc9" xsi:nil="true"/>
    <PublishedDate1 xmlns="3e9b44d3-7f9a-44f7-b2e3-7baac7d94cc9">April 2025</PublishedDate1>
    <e1298890b24c4df5a353563224e5870a xmlns="3e9b44d3-7f9a-44f7-b2e3-7baac7d94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Pilotage</TermName>
          <TermId xmlns="http://schemas.microsoft.com/office/infopath/2007/PartnerControls">4a463847-a780-4cab-a813-08f9353d1855</TermId>
        </TermInfo>
      </Terms>
    </e1298890b24c4df5a353563224e5870a>
    <h338f6066af245c89bbd69dc094f2402 xmlns="3e9b44d3-7f9a-44f7-b2e3-7baac7d94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 Manager, Operations</TermName>
          <TermId xmlns="http://schemas.microsoft.com/office/infopath/2007/PartnerControls">54973f7f-23e2-440e-8af8-7c3057382365</TermId>
        </TermInfo>
      </Terms>
    </h338f6066af245c89bbd69dc094f2402>
    <_dlc_DocId xmlns="3fc79d0f-6667-498b-8ad3-b94084c99447">CONTROLLED-104805841-396</_dlc_DocId>
    <_dlc_DocIdUrl xmlns="3fc79d0f-6667-498b-8ad3-b94084c99447">
      <Url>https://darwinport.sharepoint.com/sites/controlled-documents/_layouts/15/DocIdRedir.aspx?ID=CONTROLLED-104805841-396</Url>
      <Description>CONTROLLED-104805841-396</Description>
    </_dlc_DocIdUrl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arwin Port Controlled Document" ma:contentTypeID="0x010100A5916E8D9B1AD24BB8BF2D648CC28FC707002D766320231A4642B26424019013E945" ma:contentTypeVersion="61" ma:contentTypeDescription="Controlled document library" ma:contentTypeScope="" ma:versionID="b9b8caae21cc1595069e068b60ac78a3">
  <xsd:schema xmlns:xsd="http://www.w3.org/2001/XMLSchema" xmlns:xs="http://www.w3.org/2001/XMLSchema" xmlns:p="http://schemas.microsoft.com/office/2006/metadata/properties" xmlns:ns2="3e9b44d3-7f9a-44f7-b2e3-7baac7d94cc9" xmlns:ns3="3fc79d0f-6667-498b-8ad3-b94084c99447" targetNamespace="http://schemas.microsoft.com/office/2006/metadata/properties" ma:root="true" ma:fieldsID="9be90060f80112985f8a264589a0d831" ns2:_="" ns3:_="">
    <xsd:import namespace="3e9b44d3-7f9a-44f7-b2e3-7baac7d94cc9"/>
    <xsd:import namespace="3fc79d0f-6667-498b-8ad3-b94084c99447"/>
    <xsd:element name="properties">
      <xsd:complexType>
        <xsd:sequence>
          <xsd:element name="documentManagement">
            <xsd:complexType>
              <xsd:all>
                <xsd:element ref="ns2:DocID" minOccurs="0"/>
                <xsd:element ref="ns2:Review_x0020_Date" minOccurs="0"/>
                <xsd:element ref="ns2:References" minOccurs="0"/>
                <xsd:element ref="ns2:Related_x0020_Documents" minOccurs="0"/>
                <xsd:element ref="ns2:PublishedDate1" minOccurs="0"/>
                <xsd:element ref="ns2:p039c1c666dc4819a0f3f0219d4cd8b9" minOccurs="0"/>
                <xsd:element ref="ns2:ned8191a3a23427cb9ca284488cb2f16" minOccurs="0"/>
                <xsd:element ref="ns2:e1298890b24c4df5a353563224e5870a" minOccurs="0"/>
                <xsd:element ref="ns2:TaxCatchAll" minOccurs="0"/>
                <xsd:element ref="ns2:h338f6066af245c89bbd69dc094f2402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b44d3-7f9a-44f7-b2e3-7baac7d94cc9" elementFormDefault="qualified">
    <xsd:import namespace="http://schemas.microsoft.com/office/2006/documentManagement/types"/>
    <xsd:import namespace="http://schemas.microsoft.com/office/infopath/2007/PartnerControls"/>
    <xsd:element name="DocID" ma:index="5" nillable="true" ma:displayName="DocID" ma:description="Document ID" ma:internalName="DocID" ma:readOnly="false">
      <xsd:simpleType>
        <xsd:restriction base="dms:Note">
          <xsd:maxLength value="255"/>
        </xsd:restriction>
      </xsd:simpleType>
    </xsd:element>
    <xsd:element name="Review_x0020_Date" ma:index="6" nillable="true" ma:displayName="Review Date" ma:default="" ma:description="Review date for the controlled document" ma:format="DateOnly" ma:internalName="Review_x0020_Date">
      <xsd:simpleType>
        <xsd:restriction base="dms:DateTime"/>
      </xsd:simpleType>
    </xsd:element>
    <xsd:element name="References" ma:index="7" nillable="true" ma:displayName="References" ma:default="" ma:description="Reference links for the controlled document" ma:internalName="References">
      <xsd:simpleType>
        <xsd:restriction base="dms:Note"/>
      </xsd:simpleType>
    </xsd:element>
    <xsd:element name="Related_x0020_Documents" ma:index="8" nillable="true" ma:displayName="Related Documents" ma:description="Any related document links for the controlled document" ma:internalName="Related_x0020_Documents" ma:readOnly="false">
      <xsd:simpleType>
        <xsd:restriction base="dms:Note"/>
      </xsd:simpleType>
    </xsd:element>
    <xsd:element name="PublishedDate1" ma:index="9" nillable="true" ma:displayName="Published Date" ma:description="Month the controlled document is published" ma:internalName="PublishedDate1" ma:readOnly="false">
      <xsd:simpleType>
        <xsd:restriction base="dms:Text">
          <xsd:maxLength value="255"/>
        </xsd:restriction>
      </xsd:simpleType>
    </xsd:element>
    <xsd:element name="p039c1c666dc4819a0f3f0219d4cd8b9" ma:index="10" ma:taxonomy="true" ma:internalName="p039c1c666dc4819a0f3f0219d4cd8b9" ma:taxonomyFieldName="Document_x0020_Type" ma:displayName="Document Type" ma:default="" ma:fieldId="{9039c1c6-66dc-4819-a0f3-f0219d4cd8b9}" ma:sspId="fb12912c-041b-4da0-b844-e4cb499d6509" ma:termSetId="f9ea525a-cc9d-491c-8e4b-602ad7e98d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ed8191a3a23427cb9ca284488cb2f16" ma:index="12" ma:taxonomy="true" ma:internalName="ned8191a3a23427cb9ca284488cb2f16" ma:taxonomyFieldName="Information_x0020_Security" ma:displayName="Information Security" ma:default="" ma:fieldId="{7ed8191a-3a23-427c-b9ca-284488cb2f16}" ma:sspId="fb12912c-041b-4da0-b844-e4cb499d6509" ma:termSetId="95cae2ea-a2e8-4c6f-8d0f-42e0685863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298890b24c4df5a353563224e5870a" ma:index="16" ma:taxonomy="true" ma:internalName="e1298890b24c4df5a353563224e5870a" ma:taxonomyFieldName="Business_x0020_Unit" ma:displayName="Business Unit" ma:default="" ma:fieldId="{e1298890-b24c-4df5-a353-563224e5870a}" ma:sspId="fb12912c-041b-4da0-b844-e4cb499d6509" ma:termSetId="2ac403c5-6223-4ad4-9666-7b8cfd81b36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19342295-73ec-489e-91f1-e4a4b2b88b95}" ma:internalName="TaxCatchAll" ma:showField="CatchAllData" ma:web="3fc79d0f-6667-498b-8ad3-b94084c994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338f6066af245c89bbd69dc094f2402" ma:index="19" nillable="true" ma:taxonomy="true" ma:internalName="h338f6066af245c89bbd69dc094f2402" ma:taxonomyFieldName="Owner" ma:displayName="Owner" ma:default="" ma:fieldId="{1338f606-6af2-45c8-9bbd-69dc094f2402}" ma:sspId="fb12912c-041b-4da0-b844-e4cb499d6509" ma:termSetId="31bbf219-d18c-4ed1-a68e-b2d62ba6c2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0" nillable="true" ma:displayName="Taxonomy Catch All Column1" ma:hidden="true" ma:list="{19342295-73ec-489e-91f1-e4a4b2b88b95}" ma:internalName="TaxCatchAllLabel" ma:readOnly="true" ma:showField="CatchAllDataLabel" ma:web="3fc79d0f-6667-498b-8ad3-b94084c994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79d0f-6667-498b-8ad3-b94084c99447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799E18-2A9F-4E14-A0D1-056420254D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C956AE-2DB1-48F8-8992-C116901C30A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CC5750E-F7DF-48F2-B022-2F279D1522ED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DD880EF-CC11-4404-9D78-CDF55FBDDBEF}">
  <ds:schemaRefs>
    <ds:schemaRef ds:uri="3e9b44d3-7f9a-44f7-b2e3-7baac7d94cc9"/>
    <ds:schemaRef ds:uri="3fc79d0f-6667-498b-8ad3-b94084c994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5862C976-E091-455F-85FF-6AD3E61E3B7F}">
  <ds:schemaRefs>
    <ds:schemaRef ds:uri="3e9b44d3-7f9a-44f7-b2e3-7baac7d94cc9"/>
    <ds:schemaRef ds:uri="3fc79d0f-6667-498b-8ad3-b94084c994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INPEX OUTWARDS Passage Plan </dc:title>
  <dc:creator>Alyce Breed</dc:creator>
  <cp:revision>1</cp:revision>
  <cp:lastPrinted>2023-01-25T05:19:48Z</cp:lastPrinted>
  <dcterms:created xsi:type="dcterms:W3CDTF">2022-02-04T01:48:22Z</dcterms:created>
  <dcterms:modified xsi:type="dcterms:W3CDTF">2026-03-25T02:00:05Z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0x010100A5916E8D9B1AD24BB8BF2D648CC28FC707002D766320231A4642B26424019013E945</vt:lpwstr>
  </property>
  <property fmtid="{D5CDD505-2E9C-101B-9397-08002B2CF9AE}" pid="3" name="_dlc_DocIdItemGuid">
    <vt:lpwstr>9167d7d0-8c48-4549-bca8-2332cd269676</vt:lpwstr>
  </property>
  <property fmtid="{D5CDD505-2E9C-101B-9397-08002B2CF9AE}" pid="4" name="Business Unit">
    <vt:lpwstr>38;#Pilotage|4a463847-a780-4cab-a813-08f9353d1855</vt:lpwstr>
  </property>
  <property fmtid="{D5CDD505-2E9C-101B-9397-08002B2CF9AE}" pid="5" name="Information Security">
    <vt:lpwstr>3;#General|a340c831-803c-4431-9722-cfe24c5dec72</vt:lpwstr>
  </property>
  <property fmtid="{D5CDD505-2E9C-101B-9397-08002B2CF9AE}" pid="6" name="Owner">
    <vt:lpwstr>24;#General Manager, Operations|54973f7f-23e2-440e-8af8-7c3057382365</vt:lpwstr>
  </property>
  <property fmtid="{D5CDD505-2E9C-101B-9397-08002B2CF9AE}" pid="7" name="Document Type">
    <vt:lpwstr>59;#Passage Plan|d685b382-cf5c-4edc-8705-c452268116b8</vt:lpwstr>
  </property>
  <property fmtid="{D5CDD505-2E9C-101B-9397-08002B2CF9AE}" pid="8" name="Order">
    <vt:r8>29800</vt:r8>
  </property>
  <property fmtid="{D5CDD505-2E9C-101B-9397-08002B2CF9AE}" pid="9" name="h338f6066af245c89bbd69dc094f2402">
    <vt:lpwstr>General Manager, Operations|54973f7f-23e2-440e-8af8-7c3057382365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DocID">
    <vt:lpwstr>PIL-TMP-13</vt:lpwstr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PublishedDate1">
    <vt:lpwstr>January 2022</vt:lpwstr>
  </property>
  <property fmtid="{D5CDD505-2E9C-101B-9397-08002B2CF9AE}" pid="17" name="TriggerFlowInfo">
    <vt:lpwstr/>
  </property>
  <property fmtid="{D5CDD505-2E9C-101B-9397-08002B2CF9AE}" pid="18" name="Vessel Name">
    <vt:lpwstr/>
  </property>
  <property fmtid="{D5CDD505-2E9C-101B-9397-08002B2CF9AE}" pid="19" name="SharedWithUsers">
    <vt:lpwstr>35;#Scott Wilson</vt:lpwstr>
  </property>
  <property fmtid="{D5CDD505-2E9C-101B-9397-08002B2CF9AE}" pid="20" name="DocumentStatus">
    <vt:lpwstr>Under Review</vt:lpwstr>
  </property>
  <property fmtid="{D5CDD505-2E9C-101B-9397-08002B2CF9AE}" pid="21" name="AssignedTo">
    <vt:lpwstr>35</vt:lpwstr>
  </property>
  <property fmtid="{D5CDD505-2E9C-101B-9397-08002B2CF9AE}" pid="22" name="ApprovalComments">
    <vt:lpwstr>Review Completed by Scott Wilson on 25/03/2025 01:25 - </vt:lpwstr>
  </property>
  <property fmtid="{D5CDD505-2E9C-101B-9397-08002B2CF9AE}" pid="23" name="Document_x0020_Type">
    <vt:lpwstr>59;#Passage Plan|d685b382-cf5c-4edc-8705-c452268116b8</vt:lpwstr>
  </property>
  <property fmtid="{D5CDD505-2E9C-101B-9397-08002B2CF9AE}" pid="24" name="Information_x0020_Security">
    <vt:lpwstr>3;#General|a340c831-803c-4431-9722-cfe24c5dec72</vt:lpwstr>
  </property>
  <property fmtid="{D5CDD505-2E9C-101B-9397-08002B2CF9AE}" pid="25" name="Business_x0020_Unit">
    <vt:lpwstr>38;#Pilotage|4a463847-a780-4cab-a813-08f9353d1855</vt:lpwstr>
  </property>
  <property fmtid="{D5CDD505-2E9C-101B-9397-08002B2CF9AE}" pid="26" name="FinishReview">
    <vt:lpwstr/>
  </property>
  <property fmtid="{D5CDD505-2E9C-101B-9397-08002B2CF9AE}" pid="27" name="ReviewBy">
    <vt:lpwstr>73</vt:lpwstr>
  </property>
</Properties>
</file>