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sldIdLst>
    <p:sldId id="256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828"/>
    <a:srgbClr val="EA00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F6E11-D732-E3CE-5DDB-DB806890D88C}" v="3" dt="2026-05-18T00:37:37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8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61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180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661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50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897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18/05/2026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34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18/05/2026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77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18/05/2026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57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18/05/2026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98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18/05/2026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744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18/05/2026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24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9255-E329-45E4-84B4-D56F21720622}" type="datetimeFigureOut">
              <a:rPr lang="en-AU" smtClean="0"/>
              <a:t>18/05/2026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775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C4B80-7782-45CF-8FDF-999324DAD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9" y="106280"/>
            <a:ext cx="2044100" cy="71676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87091D9-C1A5-4714-AF23-1590EA827BB3}"/>
              </a:ext>
            </a:extLst>
          </p:cNvPr>
          <p:cNvSpPr txBox="1">
            <a:spLocks/>
          </p:cNvSpPr>
          <p:nvPr/>
        </p:nvSpPr>
        <p:spPr>
          <a:xfrm>
            <a:off x="322627" y="758450"/>
            <a:ext cx="4653371" cy="1938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865683" algn="ctr"/>
                <a:tab pos="5731367" algn="r"/>
              </a:tabLst>
            </a:pPr>
            <a:r>
              <a:rPr lang="en-AU" sz="9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Partnering in growth, connecting people and supporting potential</a:t>
            </a:r>
            <a:endParaRPr lang="en-AU" sz="9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3BB90BE-4BB1-43D1-AE37-EE020139075D}"/>
              </a:ext>
            </a:extLst>
          </p:cNvPr>
          <p:cNvSpPr txBox="1">
            <a:spLocks/>
          </p:cNvSpPr>
          <p:nvPr/>
        </p:nvSpPr>
        <p:spPr>
          <a:xfrm>
            <a:off x="5990337" y="172476"/>
            <a:ext cx="2860829" cy="493686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>
                <a:latin typeface="Arial Nova"/>
              </a:rPr>
              <a:t>CHANNEL Is. PASSAGE PLAN</a:t>
            </a:r>
            <a:br>
              <a:rPr lang="en-US" sz="1200" b="1">
                <a:latin typeface="Arial Nova"/>
              </a:rPr>
            </a:br>
            <a:endParaRPr lang="en-US" sz="1200" b="1">
              <a:solidFill>
                <a:srgbClr val="000000"/>
              </a:solidFill>
              <a:latin typeface="Arial Nova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200" b="1">
                <a:latin typeface="Arial Nova"/>
              </a:rPr>
              <a:t>PIL-PP-13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437A8C-6A4B-4884-9ECA-9317CB1CC2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6" y="991000"/>
            <a:ext cx="3582926" cy="44049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60F21D-2CB0-418F-9B77-B8DA57FB8C14}"/>
              </a:ext>
            </a:extLst>
          </p:cNvPr>
          <p:cNvSpPr/>
          <p:nvPr/>
        </p:nvSpPr>
        <p:spPr>
          <a:xfrm>
            <a:off x="0" y="6622391"/>
            <a:ext cx="9144000" cy="259162"/>
          </a:xfrm>
          <a:prstGeom prst="rect">
            <a:avLst/>
          </a:prstGeom>
          <a:solidFill>
            <a:srgbClr val="DF2828"/>
          </a:solidFill>
          <a:ln>
            <a:solidFill>
              <a:srgbClr val="D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7ED9048-C21C-4285-B6A3-F078360761FD}"/>
              </a:ext>
            </a:extLst>
          </p:cNvPr>
          <p:cNvSpPr txBox="1">
            <a:spLocks/>
          </p:cNvSpPr>
          <p:nvPr/>
        </p:nvSpPr>
        <p:spPr>
          <a:xfrm>
            <a:off x="262992" y="6399325"/>
            <a:ext cx="8628396" cy="182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865755" algn="ctr"/>
                <a:tab pos="5731510" algn="r"/>
              </a:tabLst>
            </a:pPr>
            <a:r>
              <a:rPr lang="en-US" sz="800" b="1" i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T</a:t>
            </a:r>
            <a:r>
              <a:rPr lang="en-AU" sz="800" b="1" i="1" dirty="0" err="1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eamwork</a:t>
            </a:r>
            <a:r>
              <a:rPr lang="en-AU" sz="800" b="1" i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 | Respect | Integrity | Honesty | Safety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</a:t>
            </a:r>
            <a:r>
              <a:rPr lang="en-AU" sz="800" b="1" dirty="0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Revised March 2026</a:t>
            </a:r>
            <a:endParaRPr lang="en-A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16228-1E87-47E5-980E-E39201296984}"/>
              </a:ext>
            </a:extLst>
          </p:cNvPr>
          <p:cNvSpPr txBox="1"/>
          <p:nvPr/>
        </p:nvSpPr>
        <p:spPr>
          <a:xfrm>
            <a:off x="395094" y="5709644"/>
            <a:ext cx="8512307" cy="55399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000"/>
              <a:t>MASTER:_________________________________________                                                                    SIGNATURE:___________________________________</a:t>
            </a:r>
            <a:endParaRPr lang="en-AU" sz="1000">
              <a:cs typeface="Calibri" panose="020F0502020204030204"/>
            </a:endParaRPr>
          </a:p>
          <a:p>
            <a:endParaRPr lang="en-AU" sz="1000">
              <a:cs typeface="Calibri" panose="020F0502020204030204"/>
            </a:endParaRPr>
          </a:p>
          <a:p>
            <a:r>
              <a:rPr lang="en-AU" sz="1000"/>
              <a:t>PILOT:___________________________________________                                                                     SIGNATURE:___________________________________</a:t>
            </a:r>
            <a:endParaRPr lang="en-AU" sz="100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E17C95-995C-4451-9764-ECD669FF719B}"/>
              </a:ext>
            </a:extLst>
          </p:cNvPr>
          <p:cNvSpPr txBox="1"/>
          <p:nvPr/>
        </p:nvSpPr>
        <p:spPr>
          <a:xfrm>
            <a:off x="262468" y="1044294"/>
            <a:ext cx="4990651" cy="8224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100" b="1">
                <a:latin typeface="Arial Nova"/>
              </a:rPr>
              <a:t>NAME OF VESSEL:_________________________      DATE:_______________</a:t>
            </a:r>
            <a:endParaRPr lang="en-US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AU" sz="1100" b="1">
                <a:latin typeface="Arial Nova"/>
              </a:rPr>
              <a:t>POB TIME:______________        GT:__________         DRAUGHT A:________</a:t>
            </a:r>
          </a:p>
          <a:p>
            <a:pPr>
              <a:lnSpc>
                <a:spcPct val="150000"/>
              </a:lnSpc>
            </a:pPr>
            <a:r>
              <a:rPr lang="en-AU" sz="1100" b="1">
                <a:latin typeface="Arial Nova"/>
              </a:rPr>
              <a:t>BERTH: Channel Is. LPG         LOA:__________        DRAUGHT F:_________</a:t>
            </a:r>
            <a:endParaRPr lang="en-AU" sz="1100" b="1">
              <a:latin typeface="Arial Nova"/>
              <a:cs typeface="Calibri"/>
            </a:endParaRPr>
          </a:p>
        </p:txBody>
      </p:sp>
      <p:pic>
        <p:nvPicPr>
          <p:cNvPr id="3" name="Picture 8" descr="Table&#10;&#10;Description automatically generated">
            <a:extLst>
              <a:ext uri="{FF2B5EF4-FFF2-40B4-BE49-F238E27FC236}">
                <a16:creationId xmlns:a16="http://schemas.microsoft.com/office/drawing/2014/main" id="{33345F98-3419-1EAB-B4AF-03FF2B858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47" y="1977169"/>
            <a:ext cx="5042569" cy="34584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93ECC5-76A5-3C04-2909-83160E20F80B}"/>
              </a:ext>
            </a:extLst>
          </p:cNvPr>
          <p:cNvSpPr txBox="1"/>
          <p:nvPr/>
        </p:nvSpPr>
        <p:spPr>
          <a:xfrm>
            <a:off x="239294" y="5499769"/>
            <a:ext cx="499577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solidFill>
                  <a:srgbClr val="FF0000"/>
                </a:solidFill>
                <a:latin typeface="Arial"/>
                <a:cs typeface="Arial"/>
              </a:rPr>
              <a:t>THE PRINCIPLES OF BRIDGE RESOURCE MANAGEMENT MUST BE ADHERED TO AT ALL TIMES</a:t>
            </a:r>
            <a:endParaRPr lang="en-US" b="1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05DB4D-89A4-613E-107F-74B2AAE05B9D}"/>
              </a:ext>
            </a:extLst>
          </p:cNvPr>
          <p:cNvSpPr txBox="1"/>
          <p:nvPr/>
        </p:nvSpPr>
        <p:spPr>
          <a:xfrm>
            <a:off x="265697" y="5711657"/>
            <a:ext cx="8643185" cy="6159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80D3986D-9660-7F99-1DEE-AC33A45CC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594" y="6623024"/>
            <a:ext cx="253365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1987F-207B-49E1-AFE8-2EEAA85FF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9" y="106280"/>
            <a:ext cx="2044100" cy="71676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E168352-F98A-4005-9F07-74B4BFC45CC8}"/>
              </a:ext>
            </a:extLst>
          </p:cNvPr>
          <p:cNvSpPr txBox="1">
            <a:spLocks/>
          </p:cNvSpPr>
          <p:nvPr/>
        </p:nvSpPr>
        <p:spPr>
          <a:xfrm>
            <a:off x="322627" y="758450"/>
            <a:ext cx="4653371" cy="1938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865683" algn="ctr"/>
                <a:tab pos="5731367" algn="r"/>
              </a:tabLst>
            </a:pPr>
            <a:r>
              <a:rPr lang="en-AU" sz="9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Partnering in growth, connecting people and supporting potential</a:t>
            </a:r>
            <a:endParaRPr lang="en-AU" sz="9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8E2F722-BEE5-4092-9594-9E4CEC892B07}"/>
              </a:ext>
            </a:extLst>
          </p:cNvPr>
          <p:cNvSpPr txBox="1">
            <a:spLocks/>
          </p:cNvSpPr>
          <p:nvPr/>
        </p:nvSpPr>
        <p:spPr>
          <a:xfrm>
            <a:off x="5825994" y="394382"/>
            <a:ext cx="2907618" cy="5564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>
                <a:latin typeface="Arial Nova"/>
              </a:rPr>
              <a:t>CHANNEL Is. PASSAGE PLAN</a:t>
            </a:r>
          </a:p>
          <a:p>
            <a:pPr algn="r"/>
            <a:r>
              <a:rPr lang="en-US" sz="1200" b="1">
                <a:latin typeface="Arial Nova"/>
              </a:rPr>
              <a:t>PIL-PP-13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A6189-550D-4FCD-8579-0A79DCDE364B}"/>
              </a:ext>
            </a:extLst>
          </p:cNvPr>
          <p:cNvSpPr/>
          <p:nvPr/>
        </p:nvSpPr>
        <p:spPr>
          <a:xfrm>
            <a:off x="0" y="6662497"/>
            <a:ext cx="9144000" cy="219056"/>
          </a:xfrm>
          <a:prstGeom prst="rect">
            <a:avLst/>
          </a:prstGeom>
          <a:solidFill>
            <a:srgbClr val="DF2828"/>
          </a:solidFill>
          <a:ln>
            <a:solidFill>
              <a:srgbClr val="D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A0C66BC-E10C-45EC-9FEF-DEA1DC0FC697}"/>
              </a:ext>
            </a:extLst>
          </p:cNvPr>
          <p:cNvSpPr txBox="1">
            <a:spLocks/>
          </p:cNvSpPr>
          <p:nvPr/>
        </p:nvSpPr>
        <p:spPr>
          <a:xfrm>
            <a:off x="235732" y="6519641"/>
            <a:ext cx="2704675" cy="1629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865755" algn="ctr"/>
                <a:tab pos="5731510" algn="r"/>
              </a:tabLst>
            </a:pPr>
            <a:r>
              <a:rPr lang="en-US" sz="8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AU" sz="800" b="1" i="1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eamwork</a:t>
            </a:r>
            <a:r>
              <a:rPr lang="en-AU" sz="8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Respect | Integrity | Honesty | Safety                                                                                                                          </a:t>
            </a:r>
            <a:endParaRPr lang="en-AU" sz="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FD12ACDA-57BA-4E5A-BC92-65955A3B90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52" y="988076"/>
            <a:ext cx="3935643" cy="547098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C5E5AF92-F51C-4C2B-A2D6-42D99C708E1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3" y="3869646"/>
            <a:ext cx="4478490" cy="258755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88944C-FA78-40E3-904D-46CEC558F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32" y="983447"/>
            <a:ext cx="4478491" cy="28339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764F1945-C8BA-D588-9DCF-62C035063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594" y="6623024"/>
            <a:ext cx="2533650" cy="2571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E44FE1F-DF00-F321-20A0-36C2B1B9B4D1}"/>
              </a:ext>
            </a:extLst>
          </p:cNvPr>
          <p:cNvSpPr/>
          <p:nvPr/>
        </p:nvSpPr>
        <p:spPr>
          <a:xfrm>
            <a:off x="7100404" y="5258854"/>
            <a:ext cx="50320" cy="503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050513-F996-27B9-BBE8-E07D179ECD54}"/>
              </a:ext>
            </a:extLst>
          </p:cNvPr>
          <p:cNvSpPr txBox="1"/>
          <p:nvPr/>
        </p:nvSpPr>
        <p:spPr>
          <a:xfrm>
            <a:off x="6766997" y="5265395"/>
            <a:ext cx="208609" cy="808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6024F-3F73-0EC3-BB13-BDF6E838D0C1}"/>
              </a:ext>
            </a:extLst>
          </p:cNvPr>
          <p:cNvSpPr txBox="1"/>
          <p:nvPr/>
        </p:nvSpPr>
        <p:spPr>
          <a:xfrm>
            <a:off x="6298601" y="5450174"/>
            <a:ext cx="4882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cs typeface="Calibri"/>
              </a:rPr>
              <a:t>6.3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7DD098-3E47-D46E-5B8C-A1971DE6B872}"/>
              </a:ext>
            </a:extLst>
          </p:cNvPr>
          <p:cNvCxnSpPr/>
          <p:nvPr/>
        </p:nvCxnSpPr>
        <p:spPr>
          <a:xfrm flipV="1">
            <a:off x="6794381" y="5318545"/>
            <a:ext cx="296172" cy="12795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02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fb12912c-041b-4da0-b844-e4cb499d6509" ContentTypeId="0x010100A5916E8D9B1AD24BB8BF2D648CC28FC707" PreviousValue="tru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3e9b44d3-7f9a-44f7-b2e3-7baac7d94cc9">PIL-PP-13</DocID>
    <Review_x0020_Date xmlns="3e9b44d3-7f9a-44f7-b2e3-7baac7d94cc9">2027-02-28T14:30:00+00:00</Review_x0020_Date>
    <p039c1c666dc4819a0f3f0219d4cd8b9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Passage Plan</TermName>
          <TermId xmlns="http://schemas.microsoft.com/office/infopath/2007/PartnerControls">d685b382-cf5c-4edc-8705-c452268116b8</TermId>
        </TermInfo>
      </Terms>
    </p039c1c666dc4819a0f3f0219d4cd8b9>
    <ned8191a3a23427cb9ca284488cb2f16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</TermName>
          <TermId xmlns="http://schemas.microsoft.com/office/infopath/2007/PartnerControls">a340c831-803c-4431-9722-cfe24c5dec72</TermId>
        </TermInfo>
      </Terms>
    </ned8191a3a23427cb9ca284488cb2f16>
    <TaxCatchAll xmlns="3e9b44d3-7f9a-44f7-b2e3-7baac7d94cc9">
      <Value>24</Value>
      <Value>59</Value>
      <Value>38</Value>
      <Value>3</Value>
    </TaxCatchAll>
    <References xmlns="3e9b44d3-7f9a-44f7-b2e3-7baac7d94cc9" xsi:nil="true"/>
    <Related_x0020_Documents xmlns="3e9b44d3-7f9a-44f7-b2e3-7baac7d94cc9" xsi:nil="true"/>
    <PublishedDate1 xmlns="3e9b44d3-7f9a-44f7-b2e3-7baac7d94cc9">April 2026</PublishedDate1>
    <e1298890b24c4df5a353563224e5870a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Pilotage</TermName>
          <TermId xmlns="http://schemas.microsoft.com/office/infopath/2007/PartnerControls">4a463847-a780-4cab-a813-08f9353d1855</TermId>
        </TermInfo>
      </Terms>
    </e1298890b24c4df5a353563224e5870a>
    <h338f6066af245c89bbd69dc094f2402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Manager, Operations</TermName>
          <TermId xmlns="http://schemas.microsoft.com/office/infopath/2007/PartnerControls">54973f7f-23e2-440e-8af8-7c3057382365</TermId>
        </TermInfo>
      </Terms>
    </h338f6066af245c89bbd69dc094f2402>
    <_dlc_DocId xmlns="3fc79d0f-6667-498b-8ad3-b94084c99447">CONTROLLED-104805841-390</_dlc_DocId>
    <_dlc_DocIdUrl xmlns="3fc79d0f-6667-498b-8ad3-b94084c99447">
      <Url>https://darwinport.sharepoint.com/sites/controlled-documents/_layouts/15/DocIdRedir.aspx?ID=CONTROLLED-104805841-390</Url>
      <Description>CONTROLLED-104805841-390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arwin Port Controlled Document" ma:contentTypeID="0x010100A5916E8D9B1AD24BB8BF2D648CC28FC707002D766320231A4642B26424019013E945" ma:contentTypeVersion="61" ma:contentTypeDescription="Controlled document library" ma:contentTypeScope="" ma:versionID="b9b8caae21cc1595069e068b60ac78a3">
  <xsd:schema xmlns:xsd="http://www.w3.org/2001/XMLSchema" xmlns:xs="http://www.w3.org/2001/XMLSchema" xmlns:p="http://schemas.microsoft.com/office/2006/metadata/properties" xmlns:ns2="3e9b44d3-7f9a-44f7-b2e3-7baac7d94cc9" xmlns:ns3="3fc79d0f-6667-498b-8ad3-b94084c99447" targetNamespace="http://schemas.microsoft.com/office/2006/metadata/properties" ma:root="true" ma:fieldsID="9be90060f80112985f8a264589a0d831" ns2:_="" ns3:_="">
    <xsd:import namespace="3e9b44d3-7f9a-44f7-b2e3-7baac7d94cc9"/>
    <xsd:import namespace="3fc79d0f-6667-498b-8ad3-b94084c99447"/>
    <xsd:element name="properties">
      <xsd:complexType>
        <xsd:sequence>
          <xsd:element name="documentManagement">
            <xsd:complexType>
              <xsd:all>
                <xsd:element ref="ns2:DocID" minOccurs="0"/>
                <xsd:element ref="ns2:Review_x0020_Date" minOccurs="0"/>
                <xsd:element ref="ns2:References" minOccurs="0"/>
                <xsd:element ref="ns2:Related_x0020_Documents" minOccurs="0"/>
                <xsd:element ref="ns2:PublishedDate1" minOccurs="0"/>
                <xsd:element ref="ns2:p039c1c666dc4819a0f3f0219d4cd8b9" minOccurs="0"/>
                <xsd:element ref="ns2:ned8191a3a23427cb9ca284488cb2f16" minOccurs="0"/>
                <xsd:element ref="ns2:e1298890b24c4df5a353563224e5870a" minOccurs="0"/>
                <xsd:element ref="ns2:TaxCatchAll" minOccurs="0"/>
                <xsd:element ref="ns2:h338f6066af245c89bbd69dc094f2402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44d3-7f9a-44f7-b2e3-7baac7d94cc9" elementFormDefault="qualified">
    <xsd:import namespace="http://schemas.microsoft.com/office/2006/documentManagement/types"/>
    <xsd:import namespace="http://schemas.microsoft.com/office/infopath/2007/PartnerControls"/>
    <xsd:element name="DocID" ma:index="5" nillable="true" ma:displayName="DocID" ma:description="Document ID" ma:internalName="DocID" ma:readOnly="false">
      <xsd:simpleType>
        <xsd:restriction base="dms:Note">
          <xsd:maxLength value="255"/>
        </xsd:restriction>
      </xsd:simpleType>
    </xsd:element>
    <xsd:element name="Review_x0020_Date" ma:index="6" nillable="true" ma:displayName="Review Date" ma:default="" ma:description="Review date for the controlled document" ma:format="DateOnly" ma:internalName="Review_x0020_Date">
      <xsd:simpleType>
        <xsd:restriction base="dms:DateTime"/>
      </xsd:simpleType>
    </xsd:element>
    <xsd:element name="References" ma:index="7" nillable="true" ma:displayName="References" ma:default="" ma:description="Reference links for the controlled document" ma:internalName="References">
      <xsd:simpleType>
        <xsd:restriction base="dms:Note"/>
      </xsd:simpleType>
    </xsd:element>
    <xsd:element name="Related_x0020_Documents" ma:index="8" nillable="true" ma:displayName="Related Documents" ma:description="Any related document links for the controlled document" ma:internalName="Related_x0020_Documents" ma:readOnly="false">
      <xsd:simpleType>
        <xsd:restriction base="dms:Note"/>
      </xsd:simpleType>
    </xsd:element>
    <xsd:element name="PublishedDate1" ma:index="9" nillable="true" ma:displayName="Published Date" ma:description="Month the controlled document is published" ma:internalName="PublishedDate1" ma:readOnly="false">
      <xsd:simpleType>
        <xsd:restriction base="dms:Text">
          <xsd:maxLength value="255"/>
        </xsd:restriction>
      </xsd:simpleType>
    </xsd:element>
    <xsd:element name="p039c1c666dc4819a0f3f0219d4cd8b9" ma:index="10" ma:taxonomy="true" ma:internalName="p039c1c666dc4819a0f3f0219d4cd8b9" ma:taxonomyFieldName="Document_x0020_Type" ma:displayName="Document Type" ma:default="" ma:fieldId="{9039c1c6-66dc-4819-a0f3-f0219d4cd8b9}" ma:sspId="fb12912c-041b-4da0-b844-e4cb499d6509" ma:termSetId="f9ea525a-cc9d-491c-8e4b-602ad7e98d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d8191a3a23427cb9ca284488cb2f16" ma:index="12" ma:taxonomy="true" ma:internalName="ned8191a3a23427cb9ca284488cb2f16" ma:taxonomyFieldName="Information_x0020_Security" ma:displayName="Information Security" ma:default="" ma:fieldId="{7ed8191a-3a23-427c-b9ca-284488cb2f16}" ma:sspId="fb12912c-041b-4da0-b844-e4cb499d6509" ma:termSetId="95cae2ea-a2e8-4c6f-8d0f-42e0685863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298890b24c4df5a353563224e5870a" ma:index="16" ma:taxonomy="true" ma:internalName="e1298890b24c4df5a353563224e5870a" ma:taxonomyFieldName="Business_x0020_Unit" ma:displayName="Business Unit" ma:default="" ma:fieldId="{e1298890-b24c-4df5-a353-563224e5870a}" ma:sspId="fb12912c-041b-4da0-b844-e4cb499d6509" ma:termSetId="2ac403c5-6223-4ad4-9666-7b8cfd81b36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19342295-73ec-489e-91f1-e4a4b2b88b95}" ma:internalName="TaxCatchAll" ma:showField="CatchAllData" ma:web="3fc79d0f-6667-498b-8ad3-b94084c99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338f6066af245c89bbd69dc094f2402" ma:index="19" nillable="true" ma:taxonomy="true" ma:internalName="h338f6066af245c89bbd69dc094f2402" ma:taxonomyFieldName="Owner" ma:displayName="Owner" ma:default="" ma:fieldId="{1338f606-6af2-45c8-9bbd-69dc094f2402}" ma:sspId="fb12912c-041b-4da0-b844-e4cb499d6509" ma:termSetId="31bbf219-d18c-4ed1-a68e-b2d62ba6c2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0" nillable="true" ma:displayName="Taxonomy Catch All Column1" ma:hidden="true" ma:list="{19342295-73ec-489e-91f1-e4a4b2b88b95}" ma:internalName="TaxCatchAllLabel" ma:readOnly="true" ma:showField="CatchAllDataLabel" ma:web="3fc79d0f-6667-498b-8ad3-b94084c99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79d0f-6667-498b-8ad3-b94084c99447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55BE8D2-2527-4D47-A355-CC1CE9C2484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DD880EF-CC11-4404-9D78-CDF55FBDDBEF}">
  <ds:schemaRefs>
    <ds:schemaRef ds:uri="12510dbc-3a98-4120-9613-a75240279eaa"/>
    <ds:schemaRef ds:uri="3e9b44d3-7f9a-44f7-b2e3-7baac7d94cc9"/>
    <ds:schemaRef ds:uri="3fc79d0f-6667-498b-8ad3-b94084c99447"/>
    <ds:schemaRef ds:uri="d938ea35-d535-4f29-953f-aa625d10f9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3AC927-D88C-4A90-83EB-C68BBDC63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b44d3-7f9a-44f7-b2e3-7baac7d94cc9"/>
    <ds:schemaRef ds:uri="3fc79d0f-6667-498b-8ad3-b94084c994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D799E18-2A9F-4E14-A0D1-056420254D8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B40091A-1C41-4744-9721-EC2260ED140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Nova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Is. Passage Plan</dc:title>
  <dc:creator>Alyce Breed</dc:creator>
  <cp:lastModifiedBy>Carleen Mitchell</cp:lastModifiedBy>
  <cp:revision>72</cp:revision>
  <dcterms:created xsi:type="dcterms:W3CDTF">2022-02-04T01:48:22Z</dcterms:created>
  <dcterms:modified xsi:type="dcterms:W3CDTF">2026-05-18T00:38:59Z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0x010100A5916E8D9B1AD24BB8BF2D648CC28FC707002D766320231A4642B26424019013E945</vt:lpwstr>
  </property>
  <property fmtid="{D5CDD505-2E9C-101B-9397-08002B2CF9AE}" pid="3" name="_dlc_DocIdItemGuid">
    <vt:lpwstr>9167d7d0-8c48-4549-bca8-2332cd269676</vt:lpwstr>
  </property>
  <property fmtid="{D5CDD505-2E9C-101B-9397-08002B2CF9AE}" pid="4" name="Business Unit">
    <vt:lpwstr>38;#Pilotage|4a463847-a780-4cab-a813-08f9353d1855</vt:lpwstr>
  </property>
  <property fmtid="{D5CDD505-2E9C-101B-9397-08002B2CF9AE}" pid="5" name="Information Security">
    <vt:lpwstr>3;#General|a340c831-803c-4431-9722-cfe24c5dec72</vt:lpwstr>
  </property>
  <property fmtid="{D5CDD505-2E9C-101B-9397-08002B2CF9AE}" pid="6" name="Owner">
    <vt:lpwstr>24;#General Manager, Operations|54973f7f-23e2-440e-8af8-7c3057382365</vt:lpwstr>
  </property>
  <property fmtid="{D5CDD505-2E9C-101B-9397-08002B2CF9AE}" pid="7" name="Document Type">
    <vt:lpwstr>59;#Passage Plan|d685b382-cf5c-4edc-8705-c452268116b8</vt:lpwstr>
  </property>
  <property fmtid="{D5CDD505-2E9C-101B-9397-08002B2CF9AE}" pid="8" name="Order">
    <vt:r8>29800</vt:r8>
  </property>
  <property fmtid="{D5CDD505-2E9C-101B-9397-08002B2CF9AE}" pid="9" name="h338f6066af245c89bbd69dc094f2402">
    <vt:lpwstr>General Manager, Operations|54973f7f-23e2-440e-8af8-7c3057382365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DocID">
    <vt:lpwstr>PIL-TMP-13</vt:lpwstr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PublishedDate1">
    <vt:lpwstr>January 2022</vt:lpwstr>
  </property>
  <property fmtid="{D5CDD505-2E9C-101B-9397-08002B2CF9AE}" pid="17" name="TriggerFlowInfo">
    <vt:lpwstr/>
  </property>
  <property fmtid="{D5CDD505-2E9C-101B-9397-08002B2CF9AE}" pid="18" name="Vessel Name">
    <vt:lpwstr/>
  </property>
  <property fmtid="{D5CDD505-2E9C-101B-9397-08002B2CF9AE}" pid="19" name="_SourceUrl">
    <vt:lpwstr/>
  </property>
  <property fmtid="{D5CDD505-2E9C-101B-9397-08002B2CF9AE}" pid="20" name="_SharedFileIndex">
    <vt:lpwstr/>
  </property>
  <property fmtid="{D5CDD505-2E9C-101B-9397-08002B2CF9AE}" pid="21" name="SharedWithUsers">
    <vt:lpwstr>35;#Scott Wilson;#51;#Carleen Mitchell</vt:lpwstr>
  </property>
  <property fmtid="{D5CDD505-2E9C-101B-9397-08002B2CF9AE}" pid="22" name="DocumentStatus">
    <vt:lpwstr>Completed</vt:lpwstr>
  </property>
  <property fmtid="{D5CDD505-2E9C-101B-9397-08002B2CF9AE}" pid="23" name="ApprovalComments">
    <vt:lpwstr>Review Completed by Scott Wilson on 25/03/2025 02:19 - </vt:lpwstr>
  </property>
  <property fmtid="{D5CDD505-2E9C-101B-9397-08002B2CF9AE}" pid="24" name="Document_x0020_Type">
    <vt:lpwstr>59;#Passage Plan|d685b382-cf5c-4edc-8705-c452268116b8</vt:lpwstr>
  </property>
  <property fmtid="{D5CDD505-2E9C-101B-9397-08002B2CF9AE}" pid="25" name="Information_x0020_Security">
    <vt:lpwstr>3;#General|a340c831-803c-4431-9722-cfe24c5dec72</vt:lpwstr>
  </property>
  <property fmtid="{D5CDD505-2E9C-101B-9397-08002B2CF9AE}" pid="26" name="Business_x0020_Unit">
    <vt:lpwstr>38;#Pilotage|4a463847-a780-4cab-a813-08f9353d1855</vt:lpwstr>
  </property>
  <property fmtid="{D5CDD505-2E9C-101B-9397-08002B2CF9AE}" pid="27" name="FinishReview">
    <vt:lpwstr/>
  </property>
  <property fmtid="{D5CDD505-2E9C-101B-9397-08002B2CF9AE}" pid="28" name="AssignedTo">
    <vt:lpwstr>35</vt:lpwstr>
  </property>
</Properties>
</file>